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4" r:id="rId2"/>
    <p:sldId id="294" r:id="rId3"/>
    <p:sldId id="295" r:id="rId4"/>
    <p:sldId id="276" r:id="rId5"/>
    <p:sldId id="300" r:id="rId6"/>
    <p:sldId id="280" r:id="rId7"/>
    <p:sldId id="282" r:id="rId8"/>
    <p:sldId id="283" r:id="rId9"/>
    <p:sldId id="273" r:id="rId10"/>
    <p:sldId id="284" r:id="rId11"/>
    <p:sldId id="257" r:id="rId12"/>
    <p:sldId id="291" r:id="rId13"/>
    <p:sldId id="285" r:id="rId14"/>
    <p:sldId id="258" r:id="rId15"/>
    <p:sldId id="292" r:id="rId16"/>
    <p:sldId id="259" r:id="rId17"/>
    <p:sldId id="289" r:id="rId18"/>
    <p:sldId id="260" r:id="rId19"/>
    <p:sldId id="261" r:id="rId20"/>
    <p:sldId id="288" r:id="rId21"/>
    <p:sldId id="290" r:id="rId22"/>
    <p:sldId id="262" r:id="rId23"/>
    <p:sldId id="263" r:id="rId24"/>
    <p:sldId id="268" r:id="rId25"/>
    <p:sldId id="264" r:id="rId26"/>
    <p:sldId id="265" r:id="rId27"/>
    <p:sldId id="267" r:id="rId28"/>
    <p:sldId id="269" r:id="rId29"/>
    <p:sldId id="303" r:id="rId30"/>
    <p:sldId id="270" r:id="rId31"/>
    <p:sldId id="293" r:id="rId32"/>
    <p:sldId id="271" r:id="rId33"/>
    <p:sldId id="301" r:id="rId34"/>
    <p:sldId id="278" r:id="rId35"/>
    <p:sldId id="304" r:id="rId36"/>
    <p:sldId id="272" r:id="rId3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1" d="100"/>
          <a:sy n="111" d="100"/>
        </p:scale>
        <p:origin x="1650"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295233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52377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151350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3086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320433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417051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402915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24458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17586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304181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C5E5EA56-B575-486C-9DB9-3D456AEB0942}" type="datetimeFigureOut">
              <a:rPr lang="he-IL" smtClean="0"/>
              <a:t>ח'/תשרי/תשע"ט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30E1411-3EF8-44B6-8C32-399B312C2A54}" type="slidenum">
              <a:rPr lang="he-IL" smtClean="0"/>
              <a:t>‹#›</a:t>
            </a:fld>
            <a:endParaRPr lang="he-IL"/>
          </a:p>
        </p:txBody>
      </p:sp>
    </p:spTree>
    <p:extLst>
      <p:ext uri="{BB962C8B-B14F-4D97-AF65-F5344CB8AC3E}">
        <p14:creationId xmlns:p14="http://schemas.microsoft.com/office/powerpoint/2010/main" val="138515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5EA56-B575-486C-9DB9-3D456AEB0942}" type="datetimeFigureOut">
              <a:rPr lang="he-IL" smtClean="0"/>
              <a:t>ח'/תשרי/תשע"ט</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1411-3EF8-44B6-8C32-399B312C2A54}" type="slidenum">
              <a:rPr lang="he-IL" smtClean="0"/>
              <a:t>‹#›</a:t>
            </a:fld>
            <a:endParaRPr lang="he-IL"/>
          </a:p>
        </p:txBody>
      </p:sp>
    </p:spTree>
    <p:extLst>
      <p:ext uri="{BB962C8B-B14F-4D97-AF65-F5344CB8AC3E}">
        <p14:creationId xmlns:p14="http://schemas.microsoft.com/office/powerpoint/2010/main" val="3745725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uaca_del_Sol" TargetMode="External"/><Relationship Id="rId2" Type="http://schemas.openxmlformats.org/officeDocument/2006/relationships/hyperlink" Target="https://en.wikipedia.org/wiki/Chancay_culture" TargetMode="Externa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commons.wikimedia.org/wiki/Category:Collection_of_mineralogy_of_the_Museu_Nacional" TargetMode="External"/><Relationship Id="rId13" Type="http://schemas.openxmlformats.org/officeDocument/2006/relationships/hyperlink" Target="https://commons.wikimedia.org/wiki/Category:Collection_of_paleontology_of_the_Museu_Nacional" TargetMode="External"/><Relationship Id="rId3" Type="http://schemas.openxmlformats.org/officeDocument/2006/relationships/hyperlink" Target="https://en.wikipedia.org/wiki/National_Museum_of_Brazil" TargetMode="External"/><Relationship Id="rId7" Type="http://schemas.openxmlformats.org/officeDocument/2006/relationships/hyperlink" Target="https://commons.wikimedia.org/wiki/Category:Cole%C3%A7%C3%A3o_Werner" TargetMode="External"/><Relationship Id="rId12" Type="http://schemas.openxmlformats.org/officeDocument/2006/relationships/hyperlink" Target="https://commons.wikimedia.org/wiki/Category:Mummies_in_the_Museu_Nacional" TargetMode="External"/><Relationship Id="rId2" Type="http://schemas.openxmlformats.org/officeDocument/2006/relationships/image" Target="../media/image50.jpg"/><Relationship Id="rId16" Type="http://schemas.openxmlformats.org/officeDocument/2006/relationships/hyperlink" Target="https://commons.wikimedia.org/wiki/Category:Collection_of_zoology_of_the_Museu_Nacional" TargetMode="External"/><Relationship Id="rId1" Type="http://schemas.openxmlformats.org/officeDocument/2006/relationships/slideLayout" Target="../slideLayouts/slideLayout7.xml"/><Relationship Id="rId6" Type="http://schemas.openxmlformats.org/officeDocument/2006/relationships/hyperlink" Target="https://commons.wikimedia.org/wiki/Category:Collections_of_the_Museu_Nacional" TargetMode="External"/><Relationship Id="rId11" Type="http://schemas.openxmlformats.org/officeDocument/2006/relationships/hyperlink" Target="https://commons.wikimedia.org/wiki/Category:Mediterranean_antiquities_in_the_Museu_Nacional" TargetMode="External"/><Relationship Id="rId5" Type="http://schemas.openxmlformats.org/officeDocument/2006/relationships/hyperlink" Target="https://he.wikipedia.org/wiki/%D7%94%D7%9E%D7%95%D7%96%D7%99%D7%90%D7%95%D7%9F_%D7%94%D7%9C%D7%90%D7%95%D7%9E%D7%99_%D7%A9%D7%9C_%D7%91%D7%A8%D7%96%D7%99%D7%9C" TargetMode="External"/><Relationship Id="rId15" Type="http://schemas.openxmlformats.org/officeDocument/2006/relationships/hyperlink" Target="https://commons.wikimedia.org/wiki/Category:Sala_do_Trono,_Museu_Nacional,_Rio_de_Janeiro" TargetMode="External"/><Relationship Id="rId10" Type="http://schemas.openxmlformats.org/officeDocument/2006/relationships/hyperlink" Target="https://commons.wikimedia.org/wiki/Category:Collection_of_ethnology_of_the_Museu_Nacional" TargetMode="External"/><Relationship Id="rId4" Type="http://schemas.openxmlformats.org/officeDocument/2006/relationships/hyperlink" Target="https://pt.wikipedia.org/wiki/Museu_Nacional_(Brasil)" TargetMode="External"/><Relationship Id="rId9" Type="http://schemas.openxmlformats.org/officeDocument/2006/relationships/hyperlink" Target="https://commons.wikimedia.org/wiki/Category:Egyptian_antiquities_in_the_Museu_Nacional" TargetMode="External"/><Relationship Id="rId14" Type="http://schemas.openxmlformats.org/officeDocument/2006/relationships/hyperlink" Target="https://commons.wikimedia.org/wiki/Category:Pre-Columbian_artifacts_in_the_Museu_Nacional" TargetMode="External"/></Relationships>
</file>

<file path=ppt/slides/_rels/slide36.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hyperlink" Target="http://www.clarita-efraim.com/UploadedFiles/&#1492;&#1502;&#1493;&#1494;&#1497;&#1488;&#1493;&#1503;%20&#1492;&#1500;&#1488;&#1493;&#1502;&#1497;%20&#1513;&#1500;%20&#1489;&#1512;&#1494;&#1497;&#1500;%20-&#1512;&#1497;&#1493;-%20&#1502;&#1510;&#1490;&#1514;%20&#1512;&#1488;&#1513;&#1493;&#1504;&#1492;%20.ppsx" TargetMode="External"/><Relationship Id="rId5" Type="http://schemas.openxmlformats.org/officeDocument/2006/relationships/hyperlink" Target="mailto:chefetze@netvision.net.il" TargetMode="External"/><Relationship Id="rId4" Type="http://schemas.openxmlformats.org/officeDocument/2006/relationships/hyperlink" Target="http://www.clarita-efraim.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13"/>
            <a:ext cx="9144000" cy="6858000"/>
          </a:xfrm>
          <a:prstGeom prst="rect">
            <a:avLst/>
          </a:prstGeom>
        </p:spPr>
      </p:pic>
      <p:sp>
        <p:nvSpPr>
          <p:cNvPr id="3" name="TextBox 2"/>
          <p:cNvSpPr txBox="1"/>
          <p:nvPr/>
        </p:nvSpPr>
        <p:spPr>
          <a:xfrm>
            <a:off x="888521" y="5805578"/>
            <a:ext cx="3105510" cy="646331"/>
          </a:xfrm>
          <a:prstGeom prst="rect">
            <a:avLst/>
          </a:prstGeom>
          <a:noFill/>
        </p:spPr>
        <p:txBody>
          <a:bodyPr wrap="square" rtlCol="1">
            <a:spAutoFit/>
          </a:bodyPr>
          <a:lstStyle/>
          <a:p>
            <a:pPr algn="ctr"/>
            <a:r>
              <a:rPr lang="en-US" b="1" dirty="0">
                <a:solidFill>
                  <a:schemeClr val="accent2">
                    <a:lumMod val="50000"/>
                  </a:schemeClr>
                </a:solidFill>
              </a:rPr>
              <a:t>Second </a:t>
            </a:r>
            <a:r>
              <a:rPr lang="en-US" b="1" dirty="0" smtClean="0">
                <a:solidFill>
                  <a:schemeClr val="accent2">
                    <a:lumMod val="50000"/>
                  </a:schemeClr>
                </a:solidFill>
              </a:rPr>
              <a:t>presentation</a:t>
            </a:r>
            <a:endParaRPr lang="he-IL" b="1" dirty="0" smtClean="0">
              <a:solidFill>
                <a:schemeClr val="accent2">
                  <a:lumMod val="50000"/>
                </a:schemeClr>
              </a:solidFill>
            </a:endParaRPr>
          </a:p>
          <a:p>
            <a:pPr algn="ctr"/>
            <a:r>
              <a:rPr lang="he-IL" b="1" dirty="0" smtClean="0">
                <a:solidFill>
                  <a:schemeClr val="accent2">
                    <a:lumMod val="50000"/>
                  </a:schemeClr>
                </a:solidFill>
              </a:rPr>
              <a:t>מצגת שנייה – </a:t>
            </a:r>
            <a:r>
              <a:rPr lang="en-US" b="1" dirty="0" smtClean="0">
                <a:solidFill>
                  <a:schemeClr val="accent2">
                    <a:lumMod val="50000"/>
                  </a:schemeClr>
                </a:solidFill>
              </a:rPr>
              <a:t>English-Spanish</a:t>
            </a:r>
            <a:endParaRPr lang="he-IL" b="1" dirty="0">
              <a:solidFill>
                <a:schemeClr val="accent2">
                  <a:lumMod val="50000"/>
                </a:schemeClr>
              </a:solidFill>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03" y="965409"/>
            <a:ext cx="4591050" cy="2733675"/>
          </a:xfrm>
          <a:prstGeom prst="rect">
            <a:avLst/>
          </a:prstGeom>
        </p:spPr>
      </p:pic>
      <p:pic>
        <p:nvPicPr>
          <p:cNvPr id="5" name="תמונה 4"/>
          <p:cNvPicPr>
            <a:picLocks noChangeAspect="1"/>
          </p:cNvPicPr>
          <p:nvPr/>
        </p:nvPicPr>
        <p:blipFill>
          <a:blip r:embed="rId4"/>
          <a:stretch>
            <a:fillRect/>
          </a:stretch>
        </p:blipFill>
        <p:spPr>
          <a:xfrm>
            <a:off x="-138113" y="9525"/>
            <a:ext cx="9420225" cy="6838950"/>
          </a:xfrm>
          <a:prstGeom prst="rect">
            <a:avLst/>
          </a:prstGeom>
        </p:spPr>
      </p:pic>
    </p:spTree>
    <p:extLst>
      <p:ext uri="{BB962C8B-B14F-4D97-AF65-F5344CB8AC3E}">
        <p14:creationId xmlns:p14="http://schemas.microsoft.com/office/powerpoint/2010/main" val="419062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900603" y="6327894"/>
            <a:ext cx="3795623" cy="338554"/>
          </a:xfrm>
          <a:prstGeom prst="rect">
            <a:avLst/>
          </a:prstGeom>
          <a:noFill/>
        </p:spPr>
        <p:txBody>
          <a:bodyPr wrap="square" rtlCol="1">
            <a:spAutoFit/>
          </a:bodyPr>
          <a:lstStyle/>
          <a:p>
            <a:pPr algn="ctr"/>
            <a:r>
              <a:rPr lang="en-US" sz="1600" b="1" dirty="0" err="1" smtClean="0"/>
              <a:t>Karajá</a:t>
            </a:r>
            <a:r>
              <a:rPr lang="en-US" sz="1600" b="1" dirty="0" smtClean="0"/>
              <a:t> dolls, polychrome pottery</a:t>
            </a:r>
            <a:endParaRPr lang="he-IL" sz="1600" b="1" dirty="0"/>
          </a:p>
        </p:txBody>
      </p:sp>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6908" y="498584"/>
            <a:ext cx="3151632" cy="5669280"/>
          </a:xfrm>
          <a:prstGeom prst="rect">
            <a:avLst/>
          </a:prstGeom>
        </p:spPr>
      </p:pic>
      <p:pic>
        <p:nvPicPr>
          <p:cNvPr id="5" name="תמונה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031" y="498584"/>
            <a:ext cx="3834384" cy="5669280"/>
          </a:xfrm>
          <a:prstGeom prst="rect">
            <a:avLst/>
          </a:prstGeom>
        </p:spPr>
      </p:pic>
    </p:spTree>
    <p:extLst>
      <p:ext uri="{BB962C8B-B14F-4D97-AF65-F5344CB8AC3E}">
        <p14:creationId xmlns:p14="http://schemas.microsoft.com/office/powerpoint/2010/main" val="12078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058848" y="6253413"/>
            <a:ext cx="3765976" cy="523220"/>
          </a:xfrm>
          <a:prstGeom prst="rect">
            <a:avLst/>
          </a:prstGeom>
          <a:noFill/>
        </p:spPr>
        <p:txBody>
          <a:bodyPr wrap="square" rtlCol="1">
            <a:spAutoFit/>
          </a:bodyPr>
          <a:lstStyle/>
          <a:p>
            <a:pPr algn="ctr"/>
            <a:r>
              <a:rPr lang="en-US" sz="1400" b="1" dirty="0"/>
              <a:t>Peruvian Wari culture. Anthropomorphic ceramic figurine, 500–1200 AD.</a:t>
            </a:r>
            <a:endParaRPr lang="he-IL" sz="1400" b="1" dirty="0"/>
          </a:p>
        </p:txBody>
      </p:sp>
      <p:sp>
        <p:nvSpPr>
          <p:cNvPr id="3" name="TextBox 2"/>
          <p:cNvSpPr txBox="1"/>
          <p:nvPr/>
        </p:nvSpPr>
        <p:spPr>
          <a:xfrm>
            <a:off x="146649" y="414069"/>
            <a:ext cx="4770408" cy="5878532"/>
          </a:xfrm>
          <a:prstGeom prst="rect">
            <a:avLst/>
          </a:prstGeom>
          <a:noFill/>
        </p:spPr>
        <p:txBody>
          <a:bodyPr wrap="square" rtlCol="1">
            <a:spAutoFit/>
          </a:bodyPr>
          <a:lstStyle/>
          <a:p>
            <a:pPr algn="l"/>
            <a:r>
              <a:rPr lang="en-US" sz="1200" b="1" dirty="0"/>
              <a:t>The Wari (Spanish: </a:t>
            </a:r>
            <a:r>
              <a:rPr lang="en-US" sz="1200" b="1" dirty="0" err="1"/>
              <a:t>Huari</a:t>
            </a:r>
            <a:r>
              <a:rPr lang="en-US" sz="1200" b="1" dirty="0"/>
              <a:t>) were a Middle Horizon civilization that flourished in the south-central Andes and coastal area of modern-day Peru, from about AD 500 to 1000</a:t>
            </a:r>
            <a:r>
              <a:rPr lang="en-US" sz="1200" b="1" dirty="0" smtClean="0"/>
              <a:t>.</a:t>
            </a:r>
            <a:endParaRPr lang="en-US" sz="1200" b="1" dirty="0"/>
          </a:p>
          <a:p>
            <a:pPr algn="l"/>
            <a:endParaRPr lang="en-US" sz="1200" b="1" dirty="0"/>
          </a:p>
          <a:p>
            <a:pPr algn="l"/>
            <a:r>
              <a:rPr lang="en-US" sz="1200" b="1" dirty="0"/>
              <a:t>Wari, as the former capital city was called, is located 11 km (6.8 mi) north-east of the modern city of Ayacucho, Peru. This city was the center of a civilization that covered much of the highlands and coast of modern Peru. The best-preserved remnants, beside the Wari Ruins, are the recently discovered Northern Wari ruins near the city of Chiclayo, and Cerro </a:t>
            </a:r>
            <a:r>
              <a:rPr lang="en-US" sz="1200" b="1" dirty="0" err="1"/>
              <a:t>Baul</a:t>
            </a:r>
            <a:r>
              <a:rPr lang="en-US" sz="1200" b="1" dirty="0"/>
              <a:t> in Moquegua. Also well-known are the Wari ruins of </a:t>
            </a:r>
            <a:r>
              <a:rPr lang="en-US" sz="1200" b="1" dirty="0" err="1"/>
              <a:t>Pikillaqta</a:t>
            </a:r>
            <a:r>
              <a:rPr lang="en-US" sz="1200" b="1" dirty="0"/>
              <a:t> ("Flea Town"), a short distance south-east of Cuzco </a:t>
            </a:r>
            <a:r>
              <a:rPr lang="en-US" sz="1200" b="1" dirty="0" err="1"/>
              <a:t>en</a:t>
            </a:r>
            <a:r>
              <a:rPr lang="en-US" sz="1200" b="1" dirty="0"/>
              <a:t> route to Lake Titicaca</a:t>
            </a:r>
            <a:r>
              <a:rPr lang="en-US" sz="1200" b="1" dirty="0" smtClean="0"/>
              <a:t>..</a:t>
            </a:r>
            <a:endParaRPr lang="he-IL" sz="1200" b="1" dirty="0" smtClean="0"/>
          </a:p>
          <a:p>
            <a:pPr algn="l"/>
            <a:endParaRPr lang="he-IL" sz="1200" b="1" dirty="0"/>
          </a:p>
          <a:p>
            <a:pPr algn="l"/>
            <a:r>
              <a:rPr lang="es-ES" sz="1600" b="1" dirty="0">
                <a:solidFill>
                  <a:schemeClr val="accent4">
                    <a:lumMod val="50000"/>
                  </a:schemeClr>
                </a:solidFill>
              </a:rPr>
              <a:t>'Wari' o Huari </a:t>
            </a:r>
            <a:r>
              <a:rPr lang="es-ES" sz="1200" b="1" dirty="0">
                <a:solidFill>
                  <a:schemeClr val="accent4">
                    <a:lumMod val="50000"/>
                  </a:schemeClr>
                </a:solidFill>
              </a:rPr>
              <a:t>fue una civilización andina que floreció en el centro de los Andes aproximadamente desde el siglo VII hasta el XIII d. C., llegando a expandirse hasta los actuales departamentos peruanos de Lambayeque por el norte, Moquegua por el sur y hasta la selva del departamento del Cusco por el este.</a:t>
            </a:r>
          </a:p>
          <a:p>
            <a:pPr algn="l"/>
            <a:endParaRPr lang="es-ES" sz="1200" b="1" dirty="0">
              <a:solidFill>
                <a:schemeClr val="accent4">
                  <a:lumMod val="50000"/>
                </a:schemeClr>
              </a:solidFill>
            </a:endParaRPr>
          </a:p>
          <a:p>
            <a:pPr algn="l"/>
            <a:r>
              <a:rPr lang="es-ES" sz="1200" b="1" dirty="0">
                <a:solidFill>
                  <a:schemeClr val="accent4">
                    <a:lumMod val="50000"/>
                  </a:schemeClr>
                </a:solidFill>
              </a:rPr>
              <a:t>La ciudad más grande asociada con esta cultura es Wari, que se encuentra ubicada unos 15 kilómetros al noroeste de la actual ciudad de Ayacucho. Esta ciudad fue centro de un imperio que cubría la mayor parte de la sierra y la costa del Perú actual. El Imperio wari estableció centros arquitectónicos distintivos en muchas de sus provincias, tales como Cajamarquilla o Piquillacta. Es, junto al Imperio incaico, una de los dos únicas culturas consideradas «imperiales» aparecidas en el hemisferio sur.</a:t>
            </a:r>
          </a:p>
          <a:p>
            <a:pPr algn="l"/>
            <a:endParaRPr lang="es-ES" sz="1200" b="1" dirty="0">
              <a:solidFill>
                <a:schemeClr val="accent4">
                  <a:lumMod val="50000"/>
                </a:schemeClr>
              </a:solidFill>
            </a:endParaRPr>
          </a:p>
          <a:p>
            <a:pPr algn="l"/>
            <a:r>
              <a:rPr lang="es-ES" sz="1200" b="1" dirty="0">
                <a:solidFill>
                  <a:schemeClr val="accent4">
                    <a:lumMod val="50000"/>
                  </a:schemeClr>
                </a:solidFill>
              </a:rPr>
              <a:t>Su principal actividad era de carácter militar. Combatieron a lo largo y ancho del territorio peruano, conquistando los diversos señoríos de su tiempo. También tuvieron grandes centros religiosos como Pachacámac.</a:t>
            </a:r>
            <a:endParaRPr lang="he-IL" sz="1200" b="1" dirty="0">
              <a:solidFill>
                <a:schemeClr val="accent4">
                  <a:lumMod val="50000"/>
                </a:schemeClr>
              </a:solidFill>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633" y="414069"/>
            <a:ext cx="3633216" cy="5766816"/>
          </a:xfrm>
          <a:prstGeom prst="rect">
            <a:avLst/>
          </a:prstGeom>
        </p:spPr>
      </p:pic>
    </p:spTree>
    <p:extLst>
      <p:ext uri="{BB962C8B-B14F-4D97-AF65-F5344CB8AC3E}">
        <p14:creationId xmlns:p14="http://schemas.microsoft.com/office/powerpoint/2010/main" val="318957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0"/>
            <a:ext cx="9144000" cy="6858000"/>
          </a:xfrm>
          <a:prstGeom prst="rect">
            <a:avLst/>
          </a:prstGeom>
        </p:spPr>
      </p:pic>
      <p:sp>
        <p:nvSpPr>
          <p:cNvPr id="2" name="TextBox 1"/>
          <p:cNvSpPr txBox="1"/>
          <p:nvPr/>
        </p:nvSpPr>
        <p:spPr>
          <a:xfrm>
            <a:off x="2648309" y="428068"/>
            <a:ext cx="6219645" cy="6155531"/>
          </a:xfrm>
          <a:prstGeom prst="rect">
            <a:avLst/>
          </a:prstGeom>
          <a:noFill/>
        </p:spPr>
        <p:txBody>
          <a:bodyPr wrap="square" rtlCol="1">
            <a:spAutoFit/>
          </a:bodyPr>
          <a:lstStyle/>
          <a:p>
            <a:pPr algn="ctr"/>
            <a:r>
              <a:rPr lang="he-IL" b="1" dirty="0" smtClean="0"/>
              <a:t>תרבות וארי</a:t>
            </a:r>
            <a:r>
              <a:rPr lang="he-IL" sz="1600" b="1" dirty="0" smtClean="0"/>
              <a:t>ה  </a:t>
            </a:r>
            <a:r>
              <a:rPr lang="he-IL" sz="1200" b="1" dirty="0" smtClean="0"/>
              <a:t>הייתה </a:t>
            </a:r>
            <a:r>
              <a:rPr lang="he-IL" sz="1200" b="1" dirty="0"/>
              <a:t>תרבות פרה-קולומביאנית חשובה שהתקיימה בין השנים 500–900 לספירה וכנראה התרבות העירונית הראשונה באזור פרו של היום. בשיאה חלשה תרבות זו על רוב אזורי החוף והאזורים ההרריים של פרו. לאחר שקיעתם של המרכזים העירוניים של תרבות זו בין השנים 800–900 לספירה, תרבויות פרה-קולומביאניות מאוחרות יותר הושפעו ממנה ושימרו את זכרה. החשובה ביותר מבין תרבויות אלו הייתה תרבות האינקה. חלק ניכר מחורבותיה נמצאות כיום במחוז </a:t>
            </a:r>
            <a:r>
              <a:rPr lang="he-IL" sz="1200" b="1" dirty="0" err="1"/>
              <a:t>הואנטה</a:t>
            </a:r>
            <a:r>
              <a:rPr lang="he-IL" sz="1200" b="1" dirty="0"/>
              <a:t> שבאזור </a:t>
            </a:r>
            <a:r>
              <a:rPr lang="he-IL" sz="1200" b="1" dirty="0" err="1"/>
              <a:t>איהקוצ'ו</a:t>
            </a:r>
            <a:r>
              <a:rPr lang="he-IL" sz="1200" b="1" dirty="0"/>
              <a:t>.</a:t>
            </a:r>
          </a:p>
          <a:p>
            <a:pPr algn="ctr"/>
            <a:endParaRPr lang="he-IL" sz="1200" b="1" dirty="0"/>
          </a:p>
          <a:p>
            <a:pPr algn="ctr"/>
            <a:r>
              <a:rPr lang="he-IL" sz="1600" b="1" dirty="0"/>
              <a:t>היסטוריה</a:t>
            </a:r>
          </a:p>
          <a:p>
            <a:pPr algn="ctr"/>
            <a:r>
              <a:rPr lang="he-IL" sz="1200" b="1" dirty="0"/>
              <a:t>עדויות ארכאולוגיות מצביעות על כך שתרבות וארי החלה כעיר מדינה עצמאית לא גדולה במיוחד שעם השנים גדלה, והפיצה את תרבותה על ידי כיבושי העמים החלשים יותר כגון תרבות </a:t>
            </a:r>
            <a:r>
              <a:rPr lang="he-IL" sz="1200" b="1" dirty="0" err="1"/>
              <a:t>פא'צאקאמאק</a:t>
            </a:r>
            <a:r>
              <a:rPr lang="he-IL" sz="1200" b="1" dirty="0"/>
              <a:t>. בסופו של דבר הפכה לבירת אימפריה ששלטה על מרבית שטחי פרו של היום. כאשר היא שולטת או לפחות משפיעה על תרבויות ושבטים שונים כגון </a:t>
            </a:r>
            <a:r>
              <a:rPr lang="he-IL" sz="1200" b="1" dirty="0" err="1"/>
              <a:t>מוצ'ה</a:t>
            </a:r>
            <a:r>
              <a:rPr lang="he-IL" sz="1200" b="1" dirty="0"/>
              <a:t>, וירו, </a:t>
            </a:r>
            <a:r>
              <a:rPr lang="he-IL" sz="1200" b="1" dirty="0" err="1"/>
              <a:t>צ'אנקאי</a:t>
            </a:r>
            <a:r>
              <a:rPr lang="he-IL" sz="1200" b="1" dirty="0"/>
              <a:t>, </a:t>
            </a:r>
            <a:r>
              <a:rPr lang="he-IL" sz="1200" b="1" dirty="0" err="1"/>
              <a:t>אנקון</a:t>
            </a:r>
            <a:r>
              <a:rPr lang="he-IL" sz="1200" b="1" dirty="0"/>
              <a:t>, </a:t>
            </a:r>
            <a:r>
              <a:rPr lang="he-IL" sz="1200" b="1" dirty="0" err="1"/>
              <a:t>צ'ימו</a:t>
            </a:r>
            <a:r>
              <a:rPr lang="he-IL" sz="1200" b="1" dirty="0"/>
              <a:t> ואפילו תרבויות </a:t>
            </a:r>
            <a:r>
              <a:rPr lang="he-IL" sz="1200" b="1" dirty="0" err="1"/>
              <a:t>פאראקס</a:t>
            </a:r>
            <a:r>
              <a:rPr lang="he-IL" sz="1200" b="1" dirty="0"/>
              <a:t> ונסקה מהחפירות הארכאולוגיות עוד עולה שעיר-מדינה זו ששמה לא ידוע ולכן נקראת על שם כל הממלכה בירת וארי השפיעה על תרבות </a:t>
            </a:r>
            <a:r>
              <a:rPr lang="he-IL" sz="1200" b="1" dirty="0" err="1"/>
              <a:t>טיוואנאקו</a:t>
            </a:r>
            <a:r>
              <a:rPr lang="he-IL" sz="1200" b="1" dirty="0"/>
              <a:t> המאוחרת יותר. מסקנה זאת נתמכת בעיקר על ידי השוואות בין כלי הקרמיקה של שתי התרבויות</a:t>
            </a:r>
            <a:r>
              <a:rPr lang="he-IL" sz="1200" b="1" dirty="0" smtClean="0"/>
              <a:t>.</a:t>
            </a:r>
            <a:endParaRPr lang="he-IL" sz="1200" b="1" dirty="0"/>
          </a:p>
          <a:p>
            <a:pPr algn="ctr"/>
            <a:r>
              <a:rPr lang="he-IL" sz="1200" b="1" dirty="0"/>
              <a:t>מעט מאוד ידוע על המערכת הפוליטית והמנהלית של תרבות </a:t>
            </a:r>
            <a:r>
              <a:rPr lang="he-IL" sz="1200" b="1" dirty="0" err="1"/>
              <a:t>ווארי</a:t>
            </a:r>
            <a:r>
              <a:rPr lang="he-IL" sz="1200" b="1" dirty="0"/>
              <a:t> עקב חוסר עדויות בכתב אבל מה שכן ידוע הוא שמערכות השלטוניות החברתיות-מעמדיות של תרבות זו היו מורכבות ויוצאות דופן יחסית לזמנן. עוד ידוע שאנשי </a:t>
            </a:r>
            <a:r>
              <a:rPr lang="he-IL" sz="1200" b="1" dirty="0" err="1"/>
              <a:t>ווארי</a:t>
            </a:r>
            <a:r>
              <a:rPr lang="he-IL" sz="1200" b="1" dirty="0"/>
              <a:t> הפיצו את דרך התנהלותם לרוב המקומות אותם כבשו. כמו כן ידוע שאנשי </a:t>
            </a:r>
            <a:r>
              <a:rPr lang="he-IL" sz="1200" b="1" dirty="0" err="1"/>
              <a:t>ווארי</a:t>
            </a:r>
            <a:r>
              <a:rPr lang="he-IL" sz="1200" b="1" dirty="0"/>
              <a:t> היו מתקדמים יותר טכנולוגית משכניהם בכמה תחומים, כשבראש ובראשונה לא היה להם מתחרה בתחום העירוני. על מערכות הדרכים והכבישים המתוחכמות שפיתחו העפילו רק מערכות הדרכים המאוחרות יותר של האינקה שגם הן היו בעצם הרחבה של מערכות הדרכים של </a:t>
            </a:r>
            <a:r>
              <a:rPr lang="he-IL" sz="1200" b="1" dirty="0" err="1"/>
              <a:t>ווארי</a:t>
            </a:r>
            <a:r>
              <a:rPr lang="he-IL" sz="1200" b="1" dirty="0"/>
              <a:t>. גם בתחום החקלאות היו אנשי </a:t>
            </a:r>
            <a:r>
              <a:rPr lang="he-IL" sz="1200" b="1" dirty="0" err="1"/>
              <a:t>ווארי</a:t>
            </a:r>
            <a:r>
              <a:rPr lang="he-IL" sz="1200" b="1" dirty="0"/>
              <a:t> מתקדמים יחסית לזמנם. הם היו בין הבודדים באזור פרו (יחד עם </a:t>
            </a:r>
            <a:r>
              <a:rPr lang="he-IL" sz="1200" b="1" dirty="0" err="1"/>
              <a:t>טיוואנאקו</a:t>
            </a:r>
            <a:r>
              <a:rPr lang="he-IL" sz="1200" b="1" dirty="0"/>
              <a:t>) שפיתחו והשתמשו בטרסות</a:t>
            </a:r>
            <a:r>
              <a:rPr lang="he-IL" sz="1200" b="1" dirty="0" smtClean="0"/>
              <a:t>.</a:t>
            </a:r>
            <a:endParaRPr lang="he-IL" sz="1200" b="1" dirty="0"/>
          </a:p>
          <a:p>
            <a:pPr algn="ctr"/>
            <a:r>
              <a:rPr lang="he-IL" sz="1200" b="1" dirty="0"/>
              <a:t>האזכור המערבי הראשון לתרבות זו נמצא בכתביו של הכרוניקן הספרדי בן המאה ה-16 </a:t>
            </a:r>
            <a:r>
              <a:rPr lang="he-IL" sz="1200" b="1" dirty="0" err="1"/>
              <a:t>סיאזה</a:t>
            </a:r>
            <a:r>
              <a:rPr lang="he-IL" sz="1200" b="1" dirty="0"/>
              <a:t> דה לאון שם חורבות </a:t>
            </a:r>
            <a:r>
              <a:rPr lang="he-IL" sz="1200" b="1" dirty="0" err="1"/>
              <a:t>ווארי</a:t>
            </a:r>
            <a:r>
              <a:rPr lang="he-IL" sz="1200" b="1" dirty="0"/>
              <a:t> מופיעות בשם "</a:t>
            </a:r>
            <a:r>
              <a:rPr lang="he-IL" sz="1200" b="1" dirty="0" err="1"/>
              <a:t>ווינאקו</a:t>
            </a:r>
            <a:r>
              <a:rPr lang="he-IL" sz="1200" b="1" dirty="0"/>
              <a:t>" ומצוינות כאתר שקדם לאימפריית האינקה. לאחר אזכור זה האתר אינו מוזכר עוד בכרוניקות הספרדיות. האתר זכה לתשומת לב מחודשת בעקבות גילויו של אבי הארכאולוגיה בפרו "חואן טלו" ב-1931 מאז נחפר האתר פעמים רבות ונתגלו אתרים נוספים של תרבות זו כאשר האתר שהשתמר בצורה הטובה ביותר נמצא ליד העיר </a:t>
            </a:r>
            <a:r>
              <a:rPr lang="he-IL" sz="1200" b="1" dirty="0" err="1"/>
              <a:t>קווינואה</a:t>
            </a:r>
            <a:r>
              <a:rPr lang="he-IL" sz="1200" b="1" dirty="0"/>
              <a:t>. כמו כן לאחרונה התגלו אתרים נוספים המזוהים עם תרבות זו ליד העיר </a:t>
            </a:r>
            <a:r>
              <a:rPr lang="he-IL" sz="1200" b="1" dirty="0" err="1"/>
              <a:t>צ'יקלאיו</a:t>
            </a:r>
            <a:r>
              <a:rPr lang="he-IL" sz="1200" b="1" dirty="0"/>
              <a:t>.</a:t>
            </a:r>
          </a:p>
          <a:p>
            <a:pPr algn="ctr"/>
            <a:endParaRPr lang="he-IL" sz="1200" b="1" dirty="0"/>
          </a:p>
          <a:p>
            <a:pPr algn="ctr"/>
            <a:r>
              <a:rPr lang="he-IL" sz="1200" b="1" dirty="0"/>
              <a:t>הסברה המקובלת על החוקרים כיום היא ששפתם של אנשי </a:t>
            </a:r>
            <a:r>
              <a:rPr lang="he-IL" sz="1200" b="1" dirty="0" err="1"/>
              <a:t>ווארי</a:t>
            </a:r>
            <a:r>
              <a:rPr lang="he-IL" sz="1200" b="1" dirty="0"/>
              <a:t> הייתה ניב של שפת </a:t>
            </a:r>
            <a:r>
              <a:rPr lang="he-IL" sz="1200" b="1" dirty="0" err="1"/>
              <a:t>איימרה</a:t>
            </a:r>
            <a:r>
              <a:rPr lang="he-IL" sz="1200" b="1" dirty="0"/>
              <a:t> למרות שזו השערה בלבד.</a:t>
            </a:r>
          </a:p>
        </p:txBody>
      </p:sp>
      <p:sp>
        <p:nvSpPr>
          <p:cNvPr id="3" name="TextBox 2"/>
          <p:cNvSpPr txBox="1"/>
          <p:nvPr/>
        </p:nvSpPr>
        <p:spPr>
          <a:xfrm>
            <a:off x="267240" y="5796951"/>
            <a:ext cx="2139351" cy="523220"/>
          </a:xfrm>
          <a:prstGeom prst="rect">
            <a:avLst/>
          </a:prstGeom>
          <a:noFill/>
        </p:spPr>
        <p:txBody>
          <a:bodyPr wrap="square" rtlCol="1">
            <a:spAutoFit/>
          </a:bodyPr>
          <a:lstStyle/>
          <a:p>
            <a:pPr algn="ctr"/>
            <a:r>
              <a:rPr lang="he-IL" sz="1400" b="1" dirty="0"/>
              <a:t>מיקום משוער במפה</a:t>
            </a:r>
          </a:p>
          <a:p>
            <a:pPr algn="ctr"/>
            <a:endParaRPr lang="he-IL" sz="14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09" y="1114450"/>
            <a:ext cx="2400300" cy="4419600"/>
          </a:xfrm>
          <a:prstGeom prst="rect">
            <a:avLst/>
          </a:prstGeom>
        </p:spPr>
      </p:pic>
    </p:spTree>
    <p:extLst>
      <p:ext uri="{BB962C8B-B14F-4D97-AF65-F5344CB8AC3E}">
        <p14:creationId xmlns:p14="http://schemas.microsoft.com/office/powerpoint/2010/main" val="174296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29000"/>
          </a:schemeClr>
        </a:solidFill>
        <a:effectLst/>
      </p:bgPr>
    </p:bg>
    <p:spTree>
      <p:nvGrpSpPr>
        <p:cNvPr id="1" name=""/>
        <p:cNvGrpSpPr/>
        <p:nvPr/>
      </p:nvGrpSpPr>
      <p:grpSpPr>
        <a:xfrm>
          <a:off x="0" y="0"/>
          <a:ext cx="0" cy="0"/>
          <a:chOff x="0" y="0"/>
          <a:chExt cx="0" cy="0"/>
        </a:xfrm>
      </p:grpSpPr>
      <p:sp>
        <p:nvSpPr>
          <p:cNvPr id="2" name="TextBox 1"/>
          <p:cNvSpPr txBox="1"/>
          <p:nvPr/>
        </p:nvSpPr>
        <p:spPr>
          <a:xfrm>
            <a:off x="3467819" y="5926346"/>
            <a:ext cx="3554083" cy="738664"/>
          </a:xfrm>
          <a:prstGeom prst="rect">
            <a:avLst/>
          </a:prstGeom>
          <a:noFill/>
        </p:spPr>
        <p:txBody>
          <a:bodyPr wrap="square" rtlCol="1">
            <a:spAutoFit/>
          </a:bodyPr>
          <a:lstStyle/>
          <a:p>
            <a:pPr algn="ctr" fontAlgn="ctr"/>
            <a:endParaRPr lang="he-IL" sz="1400" b="1" dirty="0"/>
          </a:p>
          <a:p>
            <a:pPr algn="ctr" rtl="0"/>
            <a:r>
              <a:rPr lang="en-US" sz="1400" b="1" dirty="0" err="1" smtClean="0"/>
              <a:t>Coifa</a:t>
            </a:r>
            <a:r>
              <a:rPr lang="en-US" sz="1400" b="1" dirty="0" smtClean="0"/>
              <a:t> </a:t>
            </a:r>
            <a:r>
              <a:rPr lang="en-US" sz="1400" b="1" dirty="0"/>
              <a:t>- </a:t>
            </a:r>
            <a:r>
              <a:rPr lang="en-US" sz="1400" b="1" dirty="0" err="1"/>
              <a:t>Carajá</a:t>
            </a:r>
            <a:r>
              <a:rPr lang="en-US" sz="1400" b="1" dirty="0"/>
              <a:t> Indians</a:t>
            </a:r>
          </a:p>
          <a:p>
            <a:pPr algn="ctr"/>
            <a:endParaRPr lang="he-IL" sz="1400" b="1"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185" y="526690"/>
            <a:ext cx="5368293" cy="5399656"/>
          </a:xfrm>
          <a:prstGeom prst="rect">
            <a:avLst/>
          </a:prstGeom>
        </p:spPr>
      </p:pic>
    </p:spTree>
    <p:extLst>
      <p:ext uri="{BB962C8B-B14F-4D97-AF65-F5344CB8AC3E}">
        <p14:creationId xmlns:p14="http://schemas.microsoft.com/office/powerpoint/2010/main" val="3531019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8000">
            <a:alpha val="23000"/>
          </a:srgbClr>
        </a:solidFill>
        <a:effectLst/>
      </p:bgPr>
    </p:bg>
    <p:spTree>
      <p:nvGrpSpPr>
        <p:cNvPr id="1" name=""/>
        <p:cNvGrpSpPr/>
        <p:nvPr/>
      </p:nvGrpSpPr>
      <p:grpSpPr>
        <a:xfrm>
          <a:off x="0" y="0"/>
          <a:ext cx="0" cy="0"/>
          <a:chOff x="0" y="0"/>
          <a:chExt cx="0" cy="0"/>
        </a:xfrm>
      </p:grpSpPr>
      <p:sp>
        <p:nvSpPr>
          <p:cNvPr id="3" name="TextBox 2"/>
          <p:cNvSpPr txBox="1"/>
          <p:nvPr/>
        </p:nvSpPr>
        <p:spPr>
          <a:xfrm>
            <a:off x="86264" y="5872002"/>
            <a:ext cx="8755811" cy="523220"/>
          </a:xfrm>
          <a:prstGeom prst="rect">
            <a:avLst/>
          </a:prstGeom>
          <a:noFill/>
        </p:spPr>
        <p:txBody>
          <a:bodyPr wrap="square" rtlCol="1">
            <a:spAutoFit/>
          </a:bodyPr>
          <a:lstStyle/>
          <a:p>
            <a:pPr algn="ctr"/>
            <a:r>
              <a:rPr lang="en-US" sz="1400" b="1" dirty="0"/>
              <a:t>Peruvian </a:t>
            </a:r>
            <a:r>
              <a:rPr lang="en-US" sz="1400" b="1" dirty="0" err="1">
                <a:hlinkClick r:id="rId2" tooltip="Chancay culture"/>
              </a:rPr>
              <a:t>Chancay</a:t>
            </a:r>
            <a:r>
              <a:rPr lang="en-US" sz="1400" b="1" dirty="0">
                <a:hlinkClick r:id="rId2" tooltip="Chancay culture"/>
              </a:rPr>
              <a:t> culture</a:t>
            </a:r>
            <a:r>
              <a:rPr lang="en-US" sz="1400" b="1" dirty="0"/>
              <a:t>. Fragment of textile with representation of birds. </a:t>
            </a:r>
            <a:r>
              <a:rPr lang="en-US" sz="1400" b="1" dirty="0" err="1">
                <a:hlinkClick r:id="rId3" tooltip="Huaca del Sol"/>
              </a:rPr>
              <a:t>Huaca</a:t>
            </a:r>
            <a:r>
              <a:rPr lang="en-US" sz="1400" b="1" dirty="0">
                <a:hlinkClick r:id="rId3" tooltip="Huaca del Sol"/>
              </a:rPr>
              <a:t> del Sol</a:t>
            </a:r>
            <a:r>
              <a:rPr lang="en-US" sz="1400" b="1" dirty="0"/>
              <a:t>, </a:t>
            </a:r>
            <a:endParaRPr lang="en-US" sz="1400" b="1" dirty="0" smtClean="0"/>
          </a:p>
          <a:p>
            <a:pPr algn="ctr"/>
            <a:r>
              <a:rPr lang="en-US" sz="1400" b="1" dirty="0" smtClean="0"/>
              <a:t>Late </a:t>
            </a:r>
            <a:r>
              <a:rPr lang="en-US" sz="1400" b="1" dirty="0"/>
              <a:t>Period, c. 1200–1400 AD.</a:t>
            </a:r>
            <a:endParaRPr lang="he-IL" sz="1400" b="1" dirty="0"/>
          </a:p>
        </p:txBody>
      </p:sp>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667"/>
            <a:ext cx="9144000" cy="5392771"/>
          </a:xfrm>
          <a:prstGeom prst="rect">
            <a:avLst/>
          </a:prstGeom>
        </p:spPr>
      </p:pic>
    </p:spTree>
    <p:extLst>
      <p:ext uri="{BB962C8B-B14F-4D97-AF65-F5344CB8AC3E}">
        <p14:creationId xmlns:p14="http://schemas.microsoft.com/office/powerpoint/2010/main" val="1549551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204"/>
            <a:ext cx="9122393" cy="6841795"/>
          </a:xfrm>
          <a:prstGeom prst="rect">
            <a:avLst/>
          </a:prstGeom>
        </p:spPr>
      </p:pic>
      <p:sp>
        <p:nvSpPr>
          <p:cNvPr id="2" name="TextBox 1"/>
          <p:cNvSpPr txBox="1"/>
          <p:nvPr/>
        </p:nvSpPr>
        <p:spPr>
          <a:xfrm>
            <a:off x="215660" y="422693"/>
            <a:ext cx="5934974" cy="5940088"/>
          </a:xfrm>
          <a:prstGeom prst="rect">
            <a:avLst/>
          </a:prstGeom>
          <a:noFill/>
        </p:spPr>
        <p:txBody>
          <a:bodyPr wrap="square" rtlCol="1">
            <a:spAutoFit/>
          </a:bodyPr>
          <a:lstStyle/>
          <a:p>
            <a:pPr algn="l"/>
            <a:r>
              <a:rPr lang="en-US" sz="1600" b="1" dirty="0" err="1"/>
              <a:t>Chancay</a:t>
            </a:r>
            <a:r>
              <a:rPr lang="en-US" sz="1600" b="1" dirty="0"/>
              <a:t> culture</a:t>
            </a:r>
          </a:p>
          <a:p>
            <a:pPr algn="l"/>
            <a:endParaRPr lang="en-US" sz="1200" b="1" dirty="0"/>
          </a:p>
          <a:p>
            <a:pPr algn="l"/>
            <a:r>
              <a:rPr lang="en-US" sz="1200" b="1" dirty="0"/>
              <a:t>The </a:t>
            </a:r>
            <a:r>
              <a:rPr lang="en-US" sz="1200" b="1" dirty="0" err="1"/>
              <a:t>Chancay</a:t>
            </a:r>
            <a:r>
              <a:rPr lang="en-US" sz="1200" b="1" dirty="0"/>
              <a:t> were a pre-Columbian archeological civilization which developed between the valleys of Fortaleza, </a:t>
            </a:r>
            <a:r>
              <a:rPr lang="en-US" sz="1200" b="1" dirty="0" err="1"/>
              <a:t>Pativilca</a:t>
            </a:r>
            <a:r>
              <a:rPr lang="en-US" sz="1200" b="1" dirty="0"/>
              <a:t>, </a:t>
            </a:r>
            <a:r>
              <a:rPr lang="en-US" sz="1200" b="1" dirty="0" err="1"/>
              <a:t>Supe</a:t>
            </a:r>
            <a:r>
              <a:rPr lang="en-US" sz="1200" b="1" dirty="0"/>
              <a:t>, </a:t>
            </a:r>
            <a:r>
              <a:rPr lang="en-US" sz="1200" b="1" dirty="0" err="1"/>
              <a:t>Huaura</a:t>
            </a:r>
            <a:r>
              <a:rPr lang="en-US" sz="1200" b="1" dirty="0"/>
              <a:t>, </a:t>
            </a:r>
            <a:r>
              <a:rPr lang="en-US" sz="1200" b="1" dirty="0" err="1"/>
              <a:t>Chancay</a:t>
            </a:r>
            <a:r>
              <a:rPr lang="en-US" sz="1200" b="1" dirty="0"/>
              <a:t>, </a:t>
            </a:r>
            <a:r>
              <a:rPr lang="en-US" sz="1200" b="1" dirty="0" err="1"/>
              <a:t>Chillón</a:t>
            </a:r>
            <a:r>
              <a:rPr lang="en-US" sz="1200" b="1" dirty="0"/>
              <a:t>, </a:t>
            </a:r>
            <a:r>
              <a:rPr lang="en-US" sz="1200" b="1" dirty="0" err="1"/>
              <a:t>Rimac</a:t>
            </a:r>
            <a:r>
              <a:rPr lang="en-US" sz="1200" b="1" dirty="0"/>
              <a:t> and </a:t>
            </a:r>
            <a:r>
              <a:rPr lang="en-US" sz="1200" b="1" dirty="0" err="1"/>
              <a:t>Lurin</a:t>
            </a:r>
            <a:r>
              <a:rPr lang="en-US" sz="1200" b="1" dirty="0"/>
              <a:t>, on the central coast of Peru,[1][2] from about CE 1000 to </a:t>
            </a:r>
            <a:r>
              <a:rPr lang="en-US" sz="1200" b="1" dirty="0" smtClean="0"/>
              <a:t>1470</a:t>
            </a:r>
            <a:endParaRPr lang="en-US" sz="1200" b="1" dirty="0"/>
          </a:p>
          <a:p>
            <a:pPr algn="l"/>
            <a:r>
              <a:rPr lang="en-US" sz="1200" b="1" dirty="0"/>
              <a:t>Not much is known about the </a:t>
            </a:r>
            <a:r>
              <a:rPr lang="en-US" sz="1200" b="1" dirty="0" err="1"/>
              <a:t>Chancay</a:t>
            </a:r>
            <a:r>
              <a:rPr lang="en-US" sz="1200" b="1" dirty="0"/>
              <a:t> civilization, which developed in the later part of the Inca Empire. This culture emerged after the fall of the Wari civilization. Parts of the southern </a:t>
            </a:r>
            <a:r>
              <a:rPr lang="en-US" sz="1200" b="1" dirty="0" err="1"/>
              <a:t>Chancay</a:t>
            </a:r>
            <a:r>
              <a:rPr lang="en-US" sz="1200" b="1" dirty="0"/>
              <a:t> area were conquered by the </a:t>
            </a:r>
            <a:r>
              <a:rPr lang="en-US" sz="1200" b="1" dirty="0" err="1"/>
              <a:t>Chimú</a:t>
            </a:r>
            <a:r>
              <a:rPr lang="en-US" sz="1200" b="1" dirty="0"/>
              <a:t> in the early fifteenth century and in about 1450 A.D. the Incas were occupying both areas</a:t>
            </a:r>
            <a:r>
              <a:rPr lang="en-US" sz="1200" b="1" dirty="0" smtClean="0"/>
              <a:t>. It </a:t>
            </a:r>
            <a:r>
              <a:rPr lang="en-US" sz="1200" b="1" dirty="0"/>
              <a:t>is believed that the </a:t>
            </a:r>
            <a:r>
              <a:rPr lang="en-US" sz="1200" b="1" dirty="0" err="1"/>
              <a:t>Chancay</a:t>
            </a:r>
            <a:r>
              <a:rPr lang="en-US" sz="1200" b="1" dirty="0"/>
              <a:t> had a centralized political structure, forming a small regional state</a:t>
            </a:r>
            <a:r>
              <a:rPr lang="en-US" sz="1200" b="1" dirty="0" smtClean="0"/>
              <a:t>. Thus </a:t>
            </a:r>
            <a:r>
              <a:rPr lang="en-US" sz="1200" b="1" dirty="0"/>
              <a:t>the </a:t>
            </a:r>
            <a:r>
              <a:rPr lang="en-US" sz="1200" b="1" dirty="0" err="1"/>
              <a:t>Chancay</a:t>
            </a:r>
            <a:r>
              <a:rPr lang="en-US" sz="1200" b="1" dirty="0"/>
              <a:t> culture declined in the fifteenth century to make way for the territorial expansion of the Inca Empire</a:t>
            </a:r>
            <a:r>
              <a:rPr lang="en-US" sz="1200" b="1" dirty="0" smtClean="0"/>
              <a:t>.</a:t>
            </a:r>
            <a:endParaRPr lang="en-US" sz="1200" b="1" dirty="0"/>
          </a:p>
          <a:p>
            <a:pPr algn="l"/>
            <a:r>
              <a:rPr lang="en-US" sz="1200" b="1" dirty="0"/>
              <a:t>Occupying the central coast coastal region of Peru, the </a:t>
            </a:r>
            <a:r>
              <a:rPr lang="en-US" sz="1200" b="1" dirty="0" err="1"/>
              <a:t>Chancay</a:t>
            </a:r>
            <a:r>
              <a:rPr lang="en-US" sz="1200" b="1" dirty="0"/>
              <a:t> were centered mostly in the </a:t>
            </a:r>
            <a:r>
              <a:rPr lang="en-US" sz="1200" b="1" dirty="0" err="1"/>
              <a:t>Chancay</a:t>
            </a:r>
            <a:r>
              <a:rPr lang="en-US" sz="1200" b="1" dirty="0"/>
              <a:t> and </a:t>
            </a:r>
            <a:r>
              <a:rPr lang="en-US" sz="1200" b="1" dirty="0" err="1"/>
              <a:t>Chillón</a:t>
            </a:r>
            <a:r>
              <a:rPr lang="en-US" sz="1200" b="1" dirty="0"/>
              <a:t> valleys, although they also occupied other areas such as the </a:t>
            </a:r>
            <a:r>
              <a:rPr lang="en-US" sz="1200" b="1" dirty="0" err="1"/>
              <a:t>Rimac</a:t>
            </a:r>
            <a:r>
              <a:rPr lang="en-US" sz="1200" b="1" dirty="0"/>
              <a:t> and </a:t>
            </a:r>
            <a:r>
              <a:rPr lang="en-US" sz="1200" b="1" dirty="0" err="1"/>
              <a:t>Lurin</a:t>
            </a:r>
            <a:r>
              <a:rPr lang="en-US" sz="1200" b="1" dirty="0"/>
              <a:t> valley areas</a:t>
            </a:r>
            <a:r>
              <a:rPr lang="en-US" sz="1200" b="1" dirty="0" smtClean="0"/>
              <a:t>. The </a:t>
            </a:r>
            <a:r>
              <a:rPr lang="en-US" sz="1200" b="1" dirty="0"/>
              <a:t>center of the </a:t>
            </a:r>
            <a:r>
              <a:rPr lang="en-US" sz="1200" b="1" dirty="0" err="1"/>
              <a:t>Chancay</a:t>
            </a:r>
            <a:r>
              <a:rPr lang="en-US" sz="1200" b="1" dirty="0"/>
              <a:t> culture was located 80 kilometers north of Lima. It is a desert region but has fertile valleys bathed by rivers and is rich in resources that allowed for, among other things, extensive agricultural development</a:t>
            </a:r>
            <a:r>
              <a:rPr lang="en-US" sz="1200" b="1" dirty="0" smtClean="0"/>
              <a:t>.</a:t>
            </a:r>
            <a:endParaRPr lang="en-US" sz="1200" b="1" dirty="0"/>
          </a:p>
          <a:p>
            <a:pPr algn="l"/>
            <a:r>
              <a:rPr lang="en-US" sz="1200" b="1" dirty="0"/>
              <a:t>The </a:t>
            </a:r>
            <a:r>
              <a:rPr lang="en-US" sz="1200" b="1" dirty="0" err="1"/>
              <a:t>Chancay</a:t>
            </a:r>
            <a:r>
              <a:rPr lang="en-US" sz="1200" b="1" dirty="0"/>
              <a:t> developed intense trade relations with other regions, allowing them to </a:t>
            </a:r>
            <a:r>
              <a:rPr lang="en-US" sz="1200" b="1" dirty="0" err="1"/>
              <a:t>interract</a:t>
            </a:r>
            <a:r>
              <a:rPr lang="en-US" sz="1200" b="1" dirty="0"/>
              <a:t> with other cultures and settlements in a wide </a:t>
            </a:r>
            <a:r>
              <a:rPr lang="en-US" sz="1200" b="1" dirty="0" smtClean="0"/>
              <a:t>area</a:t>
            </a:r>
            <a:endParaRPr lang="he-IL" sz="1200" b="1" dirty="0" smtClean="0"/>
          </a:p>
          <a:p>
            <a:pPr algn="l"/>
            <a:endParaRPr lang="he-IL" sz="1200" b="1" dirty="0">
              <a:solidFill>
                <a:schemeClr val="accent4">
                  <a:lumMod val="50000"/>
                </a:schemeClr>
              </a:solidFill>
            </a:endParaRPr>
          </a:p>
          <a:p>
            <a:pPr algn="l"/>
            <a:r>
              <a:rPr lang="es-ES" sz="1600" b="1" dirty="0">
                <a:solidFill>
                  <a:schemeClr val="accent4">
                    <a:lumMod val="50000"/>
                  </a:schemeClr>
                </a:solidFill>
              </a:rPr>
              <a:t>La civilización Chancay </a:t>
            </a:r>
            <a:r>
              <a:rPr lang="es-ES" sz="1200" b="1" dirty="0">
                <a:solidFill>
                  <a:schemeClr val="accent4">
                    <a:lumMod val="50000"/>
                  </a:schemeClr>
                </a:solidFill>
              </a:rPr>
              <a:t>fue una civilización preincaica que se desarrolló entre los valles de Fortaleza, Pativilca, Supe, Huaura, Chancay, Chillón, Rímac y Lurín, en la costa central del Perú, entre los años 1200 y 1470 d. C. que corresponde al Intermedio Tardío.</a:t>
            </a:r>
          </a:p>
          <a:p>
            <a:pPr algn="l"/>
            <a:endParaRPr lang="es-ES" sz="1200" b="1" dirty="0">
              <a:solidFill>
                <a:schemeClr val="accent4">
                  <a:lumMod val="50000"/>
                </a:schemeClr>
              </a:solidFill>
            </a:endParaRPr>
          </a:p>
          <a:p>
            <a:pPr algn="l"/>
            <a:r>
              <a:rPr lang="es-ES" sz="1200" b="1" dirty="0">
                <a:solidFill>
                  <a:schemeClr val="accent4">
                    <a:lumMod val="50000"/>
                  </a:schemeClr>
                </a:solidFill>
              </a:rPr>
              <a:t>Su centro se ubicó a 80 kilómetros al norte de Lima. Se trata de una ubicación territorial básicamente desértica, pero con valles fértiles bañados por ríos y ricos en recursos, que permitieron, entre otros, un alto desarrollo de la agricultura.</a:t>
            </a:r>
          </a:p>
          <a:p>
            <a:pPr algn="l"/>
            <a:endParaRPr lang="es-ES" sz="1200" b="1" dirty="0">
              <a:solidFill>
                <a:schemeClr val="accent4">
                  <a:lumMod val="50000"/>
                </a:schemeClr>
              </a:solidFill>
            </a:endParaRPr>
          </a:p>
          <a:p>
            <a:pPr algn="l"/>
            <a:r>
              <a:rPr lang="es-ES" sz="1200" b="1" dirty="0">
                <a:solidFill>
                  <a:schemeClr val="accent4">
                    <a:lumMod val="50000"/>
                  </a:schemeClr>
                </a:solidFill>
              </a:rPr>
              <a:t>El comercio que desarrolló la civilización Chancay con otras regiones fue intenso y permitió contactar con otras culturas y poblados en un área extendida. La cultura Chancay decayó en el siglo XV para dar paso territorial a sus conquistadores provenientes del Imperio Inca.</a:t>
            </a:r>
            <a:endParaRPr lang="he-IL" sz="1200" b="1" dirty="0">
              <a:solidFill>
                <a:schemeClr val="accent4">
                  <a:lumMod val="50000"/>
                </a:schemeClr>
              </a:solidFill>
            </a:endParaRPr>
          </a:p>
        </p:txBody>
      </p:sp>
      <p:sp>
        <p:nvSpPr>
          <p:cNvPr id="3" name="TextBox 2"/>
          <p:cNvSpPr txBox="1"/>
          <p:nvPr/>
        </p:nvSpPr>
        <p:spPr>
          <a:xfrm>
            <a:off x="6392174" y="5423428"/>
            <a:ext cx="2269405" cy="307777"/>
          </a:xfrm>
          <a:prstGeom prst="rect">
            <a:avLst/>
          </a:prstGeom>
          <a:noFill/>
        </p:spPr>
        <p:txBody>
          <a:bodyPr wrap="square" rtlCol="1">
            <a:spAutoFit/>
          </a:bodyPr>
          <a:lstStyle/>
          <a:p>
            <a:pPr algn="ctr"/>
            <a:r>
              <a:rPr lang="en-US" sz="1400" b="1" dirty="0" err="1"/>
              <a:t>Chancay</a:t>
            </a:r>
            <a:endParaRPr lang="he-IL" sz="1400"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116" y="1611583"/>
            <a:ext cx="2400300" cy="3409950"/>
          </a:xfrm>
          <a:prstGeom prst="rect">
            <a:avLst/>
          </a:prstGeom>
        </p:spPr>
      </p:pic>
    </p:spTree>
    <p:extLst>
      <p:ext uri="{BB962C8B-B14F-4D97-AF65-F5344CB8AC3E}">
        <p14:creationId xmlns:p14="http://schemas.microsoft.com/office/powerpoint/2010/main" val="410023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56281" y="6357668"/>
            <a:ext cx="8291567" cy="307777"/>
          </a:xfrm>
          <a:prstGeom prst="rect">
            <a:avLst/>
          </a:prstGeom>
          <a:noFill/>
        </p:spPr>
        <p:txBody>
          <a:bodyPr wrap="square" rtlCol="1">
            <a:spAutoFit/>
          </a:bodyPr>
          <a:lstStyle/>
          <a:p>
            <a:pPr algn="ctr"/>
            <a:r>
              <a:rPr lang="en-US" sz="1400" b="1" dirty="0"/>
              <a:t>Shrunken head, mummified by the Ecuadorian-Peruvian Jivaroan peoples.</a:t>
            </a:r>
            <a:endParaRPr lang="he-IL" sz="1400" b="1" dirty="0"/>
          </a:p>
        </p:txBody>
      </p:sp>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656" y="444548"/>
            <a:ext cx="5809488" cy="5913120"/>
          </a:xfrm>
          <a:prstGeom prst="rect">
            <a:avLst/>
          </a:prstGeom>
        </p:spPr>
      </p:pic>
    </p:spTree>
    <p:extLst>
      <p:ext uri="{BB962C8B-B14F-4D97-AF65-F5344CB8AC3E}">
        <p14:creationId xmlns:p14="http://schemas.microsoft.com/office/powerpoint/2010/main" val="80796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6265" y="103517"/>
            <a:ext cx="8988724" cy="6924973"/>
          </a:xfrm>
          <a:prstGeom prst="rect">
            <a:avLst/>
          </a:prstGeom>
          <a:noFill/>
        </p:spPr>
        <p:txBody>
          <a:bodyPr wrap="square" rtlCol="1">
            <a:spAutoFit/>
          </a:bodyPr>
          <a:lstStyle/>
          <a:p>
            <a:pPr algn="l"/>
            <a:r>
              <a:rPr lang="en-US" sz="1200" b="1" dirty="0"/>
              <a:t>A shrunken head is a severed and specially prepared human head that is used for trophy, ritual, or trade purposes.</a:t>
            </a:r>
          </a:p>
          <a:p>
            <a:pPr algn="l"/>
            <a:r>
              <a:rPr lang="en-US" sz="1200" b="1" dirty="0"/>
              <a:t>Headhunting has occurred in many regions of the world, but the practice of </a:t>
            </a:r>
            <a:r>
              <a:rPr lang="en-US" sz="1200" b="1" dirty="0" err="1"/>
              <a:t>headshrinking</a:t>
            </a:r>
            <a:r>
              <a:rPr lang="en-US" sz="1200" b="1" dirty="0"/>
              <a:t> has only been documented in the northwestern region of the Amazon rainforest. The only tribes known to have shrunken human heads are of the Jivaroan tribes. These include the Shuar, </a:t>
            </a:r>
            <a:r>
              <a:rPr lang="en-US" sz="1200" b="1" dirty="0" err="1"/>
              <a:t>Achuar</a:t>
            </a:r>
            <a:r>
              <a:rPr lang="en-US" sz="1200" b="1" dirty="0"/>
              <a:t>, </a:t>
            </a:r>
            <a:r>
              <a:rPr lang="en-US" sz="1200" b="1" dirty="0" err="1"/>
              <a:t>Huambisa</a:t>
            </a:r>
            <a:r>
              <a:rPr lang="en-US" sz="1200" b="1" dirty="0"/>
              <a:t> and </a:t>
            </a:r>
            <a:r>
              <a:rPr lang="en-US" sz="1200" b="1" dirty="0" err="1"/>
              <a:t>Aguaruna</a:t>
            </a:r>
            <a:r>
              <a:rPr lang="en-US" sz="1200" b="1" dirty="0"/>
              <a:t> tribes, found in Ecuador and Peru. The Shuar call a shrunken head a </a:t>
            </a:r>
            <a:r>
              <a:rPr lang="en-US" sz="1200" b="1" dirty="0" err="1"/>
              <a:t>tsantsa</a:t>
            </a:r>
            <a:r>
              <a:rPr lang="en-US" sz="1200" b="1" dirty="0"/>
              <a:t>. also transliterated </a:t>
            </a:r>
            <a:r>
              <a:rPr lang="en-US" sz="1200" b="1" dirty="0" err="1"/>
              <a:t>tzantza</a:t>
            </a:r>
            <a:r>
              <a:rPr lang="en-US" sz="1200" b="1" dirty="0"/>
              <a:t>. Many tribe leaders would show off their heads to scare enemies.</a:t>
            </a:r>
          </a:p>
          <a:p>
            <a:pPr algn="l"/>
            <a:r>
              <a:rPr lang="en-US" sz="1200" b="1" dirty="0"/>
              <a:t>A shrunken head is a severed and specially prepared human head that is used for trophy, ritual, or trade </a:t>
            </a:r>
            <a:r>
              <a:rPr lang="en-US" sz="1200" b="1" dirty="0" err="1"/>
              <a:t>purposes.</a:t>
            </a:r>
            <a:r>
              <a:rPr lang="en-US" sz="1200" b="1" dirty="0" err="1" smtClean="0"/>
              <a:t>Headhunting</a:t>
            </a:r>
            <a:r>
              <a:rPr lang="en-US" sz="1200" b="1" dirty="0" smtClean="0"/>
              <a:t> </a:t>
            </a:r>
            <a:r>
              <a:rPr lang="en-US" sz="1200" b="1" dirty="0"/>
              <a:t>has occurred in many regions of the world, but the practice of </a:t>
            </a:r>
            <a:r>
              <a:rPr lang="en-US" sz="1200" b="1" dirty="0" err="1"/>
              <a:t>headshrinking</a:t>
            </a:r>
            <a:r>
              <a:rPr lang="en-US" sz="1200" b="1" dirty="0"/>
              <a:t> has only been documented in the northwestern region of the Amazon </a:t>
            </a:r>
            <a:r>
              <a:rPr lang="en-US" sz="1200" b="1" dirty="0" smtClean="0"/>
              <a:t>rainforest . </a:t>
            </a:r>
            <a:r>
              <a:rPr lang="en-US" sz="1200" b="1" dirty="0"/>
              <a:t>The only tribes known to have shrunken human heads are of the Jivaroan tribes. These include the Shuar, </a:t>
            </a:r>
            <a:r>
              <a:rPr lang="en-US" sz="1200" b="1" dirty="0" err="1"/>
              <a:t>Achuar</a:t>
            </a:r>
            <a:r>
              <a:rPr lang="en-US" sz="1200" b="1" dirty="0"/>
              <a:t>, </a:t>
            </a:r>
            <a:r>
              <a:rPr lang="en-US" sz="1200" b="1" dirty="0" err="1"/>
              <a:t>Huambisa</a:t>
            </a:r>
            <a:r>
              <a:rPr lang="en-US" sz="1200" b="1" dirty="0"/>
              <a:t> and </a:t>
            </a:r>
            <a:r>
              <a:rPr lang="en-US" sz="1200" b="1" dirty="0" err="1"/>
              <a:t>Aguaruna</a:t>
            </a:r>
            <a:r>
              <a:rPr lang="en-US" sz="1200" b="1" dirty="0"/>
              <a:t> tribes, found in Ecuador and Peru. The Shuar call a shrunken head a </a:t>
            </a:r>
            <a:r>
              <a:rPr lang="en-US" sz="1200" b="1" dirty="0" err="1"/>
              <a:t>tsantsa</a:t>
            </a:r>
            <a:r>
              <a:rPr lang="en-US" sz="1200" b="1" dirty="0" smtClean="0"/>
              <a:t>, also </a:t>
            </a:r>
            <a:r>
              <a:rPr lang="en-US" sz="1200" b="1" dirty="0"/>
              <a:t>transliterated </a:t>
            </a:r>
            <a:r>
              <a:rPr lang="en-US" sz="1200" b="1" dirty="0" err="1"/>
              <a:t>tzantza</a:t>
            </a:r>
            <a:r>
              <a:rPr lang="en-US" sz="1200" b="1" dirty="0"/>
              <a:t>. Many tribe leaders would show off their heads to scare enemies</a:t>
            </a:r>
            <a:r>
              <a:rPr lang="en-US" sz="1200" b="1" dirty="0" smtClean="0"/>
              <a:t>.</a:t>
            </a:r>
            <a:endParaRPr lang="he-IL" sz="1200" b="1" dirty="0"/>
          </a:p>
          <a:p>
            <a:pPr algn="l"/>
            <a:r>
              <a:rPr lang="en-US" sz="1200" b="1" dirty="0"/>
              <a:t>The process of creating a shrunken head begins with removing the skull from the neck. An incision is made on the back of the ear and all the skin and flesh is removed from the cranium. Red seeds are placed underneath the nostrils and the lips are sewn shut. The mouth is held together with three palm pins. Fat from the flesh of the head is removed. Then a wooden ball is placed under the flesh in order to keep the form. The flesh is then boiled in water that has been saturated with a number of herbs containing tannins. The head is then dried with hot rocks and sand, while molding it to retain its human features. The skin is then rubbed down with charcoal ash. Decorative beads may be added to the head</a:t>
            </a:r>
            <a:r>
              <a:rPr lang="en-US" sz="1200" b="1" dirty="0" smtClean="0"/>
              <a:t>.</a:t>
            </a:r>
          </a:p>
          <a:p>
            <a:pPr algn="l"/>
            <a:r>
              <a:rPr lang="en-US" sz="1200" b="1" dirty="0" smtClean="0"/>
              <a:t>Among </a:t>
            </a:r>
            <a:r>
              <a:rPr lang="en-US" sz="1200" b="1" dirty="0"/>
              <a:t>the Shuar and </a:t>
            </a:r>
            <a:r>
              <a:rPr lang="en-US" sz="1200" b="1" dirty="0" err="1"/>
              <a:t>Achuar</a:t>
            </a:r>
            <a:r>
              <a:rPr lang="en-US" sz="1200" b="1" dirty="0"/>
              <a:t>, the reduction of the heads was followed by a series of feasts centered on important rituals</a:t>
            </a:r>
            <a:endParaRPr lang="he-IL" sz="1200" b="1" dirty="0" smtClean="0"/>
          </a:p>
          <a:p>
            <a:pPr algn="l"/>
            <a:endParaRPr lang="he-IL" sz="1200" b="1" dirty="0"/>
          </a:p>
          <a:p>
            <a:pPr algn="l"/>
            <a:r>
              <a:rPr lang="es-ES" sz="1200" b="1" dirty="0" smtClean="0">
                <a:solidFill>
                  <a:schemeClr val="accent4">
                    <a:lumMod val="50000"/>
                  </a:schemeClr>
                </a:solidFill>
              </a:rPr>
              <a:t>Tzantza</a:t>
            </a:r>
            <a:r>
              <a:rPr lang="es-ES" sz="1200" b="1" dirty="0">
                <a:solidFill>
                  <a:schemeClr val="accent4">
                    <a:lumMod val="50000"/>
                  </a:schemeClr>
                </a:solidFill>
              </a:rPr>
              <a:t>, tsantsa1​ o cabeza reducida es la práctica del pueblo indígena Shuar de "reducir cabezas". Este místico procedimiento hacía que el nativo momificase y conservara las cabezas de sus enemigos como talismán y trofeo de guerra</a:t>
            </a:r>
            <a:r>
              <a:rPr lang="es-ES" sz="1200" b="1" dirty="0" smtClean="0">
                <a:solidFill>
                  <a:schemeClr val="accent4">
                    <a:lumMod val="50000"/>
                  </a:schemeClr>
                </a:solidFill>
              </a:rPr>
              <a:t>.</a:t>
            </a:r>
            <a:endParaRPr lang="he-IL" sz="1200" b="1" dirty="0">
              <a:solidFill>
                <a:schemeClr val="accent4">
                  <a:lumMod val="50000"/>
                </a:schemeClr>
              </a:solidFill>
            </a:endParaRPr>
          </a:p>
          <a:p>
            <a:pPr algn="l"/>
            <a:r>
              <a:rPr lang="es-ES" sz="1200" b="1" dirty="0">
                <a:solidFill>
                  <a:schemeClr val="accent4">
                    <a:lumMod val="50000"/>
                  </a:schemeClr>
                </a:solidFill>
              </a:rPr>
              <a:t>El proceso de crear una cabeza reducida o tzantza consta de varias etapas. El matador utiliza su etsemat y lo introduce por la boca y el cuello de la cabeza cortada, luego se lo amarra y huye rápidamente. Se comienza realizando un corte cerca de la clavícula, detrás de la cabeza, y cuidadosamente se separa la piel del cráneo. Posteriormente se realiza una incisión en la parte superior del cuello, y la piel, la grasa y la carne se retiran del cráneo. Se colocan semillas rojas debajo de los párpados cosidos y la boca se une con tres pasadores de palma. Se coloca una bola de madera con el fin de mantener la forma. La piel se hierve entre 15 y 30 minutos en agua y una gran variedad de hierbas que contienen taninos, que evitan la caída del cabello. Este proceso reduce su tamaño a la mitad. Luego se seca la piel con humo y se utilizan rocas calientes y arena para moldear la cabeza y que ésta conserve su forma humana y facciones. Una vez seca, se da vuelta la piel y todo vestigio de carne se elimina con un cuchillo, para prevenir posibles olores y evitar la degradación. Se cose la parte posterior donde se realizó el corte. Se secan los labios con un machete al rojo vivo y se le clavan tres espinas de chonta y se amarran con cuerdas. Para finalizar, se tiñe la piel con ceniza de carbón, y se añaden granos decorativos</a:t>
            </a:r>
            <a:r>
              <a:rPr lang="es-ES" sz="1200" b="1" dirty="0" smtClean="0"/>
              <a:t>.</a:t>
            </a:r>
            <a:endParaRPr lang="es-ES" sz="1200" b="1" dirty="0"/>
          </a:p>
          <a:p>
            <a:pPr algn="l"/>
            <a:r>
              <a:rPr lang="es-ES" sz="1200" b="1" dirty="0">
                <a:solidFill>
                  <a:schemeClr val="accent4">
                    <a:lumMod val="50000"/>
                  </a:schemeClr>
                </a:solidFill>
              </a:rPr>
              <a:t>En la tradición de la reducción de cabezas, se cree que el recubrimiento de la piel con la ceniza, mantiene el mésak, o alma vengadora, e impide que la misma se escape y tome venganza contra su verdugo. Las cabezas reducidas se caracterizan por su prognatismo mandibular, distorsión, y contracción de los laterales de la frente, los cuales son resultados de la retracción. El proceso completo de reducción suele durar aproximadamente 6 días, y la cabeza terminada llega a tener el tamaño de un puño</a:t>
            </a:r>
            <a:r>
              <a:rPr lang="es-ES" sz="1200" b="1" dirty="0" smtClean="0">
                <a:solidFill>
                  <a:schemeClr val="accent4">
                    <a:lumMod val="50000"/>
                  </a:schemeClr>
                </a:solidFill>
              </a:rPr>
              <a:t>.</a:t>
            </a:r>
            <a:endParaRPr lang="es-ES" sz="1200" b="1" dirty="0">
              <a:solidFill>
                <a:schemeClr val="accent4">
                  <a:lumMod val="50000"/>
                </a:schemeClr>
              </a:solidFill>
            </a:endParaRPr>
          </a:p>
          <a:p>
            <a:pPr algn="l"/>
            <a:r>
              <a:rPr lang="es-ES" sz="1200" b="1" dirty="0">
                <a:solidFill>
                  <a:schemeClr val="accent4">
                    <a:lumMod val="50000"/>
                  </a:schemeClr>
                </a:solidFill>
              </a:rPr>
              <a:t>Entre los pueblos indígenas Shuar y Achuar la reducción de cabezas era seguida por una serie de fiestas centradas en los rituales importantes.</a:t>
            </a:r>
            <a:endParaRPr lang="he-IL" sz="1200" b="1" dirty="0">
              <a:solidFill>
                <a:schemeClr val="accent4">
                  <a:lumMod val="50000"/>
                </a:schemeClr>
              </a:solidFill>
            </a:endParaRPr>
          </a:p>
        </p:txBody>
      </p:sp>
    </p:spTree>
    <p:extLst>
      <p:ext uri="{BB962C8B-B14F-4D97-AF65-F5344CB8AC3E}">
        <p14:creationId xmlns:p14="http://schemas.microsoft.com/office/powerpoint/2010/main" val="147307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extBox 1"/>
          <p:cNvSpPr txBox="1"/>
          <p:nvPr/>
        </p:nvSpPr>
        <p:spPr>
          <a:xfrm>
            <a:off x="3019245" y="6081624"/>
            <a:ext cx="5900468" cy="523220"/>
          </a:xfrm>
          <a:prstGeom prst="rect">
            <a:avLst/>
          </a:prstGeom>
          <a:noFill/>
        </p:spPr>
        <p:txBody>
          <a:bodyPr wrap="square" rtlCol="1">
            <a:spAutoFit/>
          </a:bodyPr>
          <a:lstStyle/>
          <a:p>
            <a:pPr algn="ctr"/>
            <a:r>
              <a:rPr lang="en-US" sz="1400" b="1" dirty="0"/>
              <a:t/>
            </a:r>
            <a:br>
              <a:rPr lang="en-US" sz="1400" b="1" dirty="0"/>
            </a:br>
            <a:r>
              <a:rPr lang="en-US" sz="1400" b="1" dirty="0"/>
              <a:t>Peruvian Moche civilization. Head-shaped ceramic vessel, c. 100 BC–800 AD</a:t>
            </a:r>
            <a:endParaRPr lang="he-IL" sz="1400" b="1" dirty="0"/>
          </a:p>
        </p:txBody>
      </p:sp>
      <p:sp>
        <p:nvSpPr>
          <p:cNvPr id="3" name="TextBox 2"/>
          <p:cNvSpPr txBox="1"/>
          <p:nvPr/>
        </p:nvSpPr>
        <p:spPr>
          <a:xfrm>
            <a:off x="319176" y="2486055"/>
            <a:ext cx="2819641" cy="4401205"/>
          </a:xfrm>
          <a:prstGeom prst="rect">
            <a:avLst/>
          </a:prstGeom>
          <a:noFill/>
        </p:spPr>
        <p:txBody>
          <a:bodyPr wrap="square" rtlCol="1">
            <a:spAutoFit/>
          </a:bodyPr>
          <a:lstStyle/>
          <a:p>
            <a:pPr algn="l"/>
            <a:r>
              <a:rPr lang="en-US" sz="1400" b="1" dirty="0"/>
              <a:t>The Moche civilization (alternatively, the </a:t>
            </a:r>
            <a:r>
              <a:rPr lang="en-US" sz="1400" b="1" dirty="0" err="1"/>
              <a:t>Mochica</a:t>
            </a:r>
            <a:r>
              <a:rPr lang="en-US" sz="1400" b="1" dirty="0"/>
              <a:t> culture or the Early, Pre- or Proto-</a:t>
            </a:r>
            <a:r>
              <a:rPr lang="en-US" sz="1400" b="1" dirty="0" err="1"/>
              <a:t>Chimú</a:t>
            </a:r>
            <a:r>
              <a:rPr lang="en-US" sz="1400" b="1" dirty="0"/>
              <a:t>) flourished in northern Peru with its capital near present-day Moche, Trujillo, </a:t>
            </a:r>
            <a:r>
              <a:rPr lang="en-US" sz="1400" b="1" dirty="0" smtClean="0"/>
              <a:t>Peru from </a:t>
            </a:r>
            <a:r>
              <a:rPr lang="en-US" sz="1400" b="1" dirty="0"/>
              <a:t>about 100 to 700 AD during the Regional Development Epoch. While this issue is the subject of some debate, many scholars contend that the Moche were not politically organized as a monolithic empire or state. Rather, they were likely a group of autonomous polities that shared a common elite culture, as seen in the rich iconography and monumental architecture that survives today</a:t>
            </a:r>
            <a:r>
              <a:rPr lang="en-US" sz="1400" b="1" dirty="0" smtClean="0"/>
              <a:t>.</a:t>
            </a:r>
            <a:endParaRPr lang="he-IL" sz="1400" b="1" dirty="0" smtClean="0"/>
          </a:p>
          <a:p>
            <a:pPr algn="l"/>
            <a:endParaRPr lang="he-IL" sz="1400" b="1" dirty="0"/>
          </a:p>
          <a:p>
            <a:pPr algn="l"/>
            <a:endParaRPr lang="he-IL" sz="14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607" y="673608"/>
            <a:ext cx="5571744" cy="5510784"/>
          </a:xfrm>
          <a:prstGeom prst="rect">
            <a:avLst/>
          </a:prstGeom>
        </p:spPr>
      </p:pic>
    </p:spTree>
    <p:extLst>
      <p:ext uri="{BB962C8B-B14F-4D97-AF65-F5344CB8AC3E}">
        <p14:creationId xmlns:p14="http://schemas.microsoft.com/office/powerpoint/2010/main" val="2140646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sp>
        <p:nvSpPr>
          <p:cNvPr id="2" name="TextBox 1"/>
          <p:cNvSpPr txBox="1"/>
          <p:nvPr/>
        </p:nvSpPr>
        <p:spPr>
          <a:xfrm>
            <a:off x="305676" y="5750190"/>
            <a:ext cx="4770408" cy="523220"/>
          </a:xfrm>
          <a:prstGeom prst="rect">
            <a:avLst/>
          </a:prstGeom>
          <a:noFill/>
        </p:spPr>
        <p:txBody>
          <a:bodyPr wrap="square" rtlCol="1">
            <a:spAutoFit/>
          </a:bodyPr>
          <a:lstStyle/>
          <a:p>
            <a:pPr algn="ctr"/>
            <a:r>
              <a:rPr lang="en-US" sz="1400" b="1" dirty="0"/>
              <a:t>Mummy of a Chilean Atacaman man, c. 4700–3400 years before present.</a:t>
            </a:r>
            <a:endParaRPr lang="he-IL" sz="14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563" y="426720"/>
            <a:ext cx="3706368" cy="6004560"/>
          </a:xfrm>
          <a:prstGeom prst="rect">
            <a:avLst/>
          </a:prstGeom>
        </p:spPr>
      </p:pic>
    </p:spTree>
    <p:extLst>
      <p:ext uri="{BB962C8B-B14F-4D97-AF65-F5344CB8AC3E}">
        <p14:creationId xmlns:p14="http://schemas.microsoft.com/office/powerpoint/2010/main" val="4145614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67718" y="3799828"/>
            <a:ext cx="8729932" cy="2462213"/>
          </a:xfrm>
          <a:prstGeom prst="rect">
            <a:avLst/>
          </a:prstGeom>
          <a:noFill/>
        </p:spPr>
        <p:txBody>
          <a:bodyPr wrap="square" rtlCol="1">
            <a:spAutoFit/>
          </a:bodyPr>
          <a:lstStyle/>
          <a:p>
            <a:pPr algn="ctr"/>
            <a:r>
              <a:rPr lang="en-US" sz="1400" b="1" dirty="0"/>
              <a:t>The National Museum (Portuguese: </a:t>
            </a:r>
            <a:r>
              <a:rPr lang="en-US" sz="1400" b="1" dirty="0" err="1"/>
              <a:t>Museu</a:t>
            </a:r>
            <a:r>
              <a:rPr lang="en-US" sz="1400" b="1" dirty="0"/>
              <a:t> Nacional) is the oldest scientific institution of Brazil and once held one of the largest museums of natural history and anthropology in the Americas. The museum's remains are located inside the Quinta da Boa Vista, in the city of Rio de Janeiro, and was installed in the </a:t>
            </a:r>
            <a:r>
              <a:rPr lang="en-US" sz="1400" b="1" dirty="0" err="1"/>
              <a:t>Paço</a:t>
            </a:r>
            <a:r>
              <a:rPr lang="en-US" sz="1400" b="1" dirty="0"/>
              <a:t> de São </a:t>
            </a:r>
            <a:r>
              <a:rPr lang="en-US" sz="1400" b="1" dirty="0" err="1"/>
              <a:t>Cristóvão</a:t>
            </a:r>
            <a:r>
              <a:rPr lang="en-US" sz="1400" b="1" dirty="0"/>
              <a:t> (Saint Christopher's Palace). The palace served as residence for the Portuguese Royal </a:t>
            </a:r>
            <a:r>
              <a:rPr lang="en-US" sz="1400" b="1" dirty="0" err="1"/>
              <a:t>Familybetween</a:t>
            </a:r>
            <a:r>
              <a:rPr lang="en-US" sz="1400" b="1" dirty="0"/>
              <a:t> 1808 and 1821, housed the Brazilian Imperial Family between 1822 and 1889, and also hosted the Republican Constituent Assembly from 1889 to 1891, before being assigned to the use of the museum in 1892. The building has been listed as Brazilian National Heritage since </a:t>
            </a:r>
            <a:r>
              <a:rPr lang="en-US" sz="1400" b="1" dirty="0" smtClean="0"/>
              <a:t>1938</a:t>
            </a:r>
            <a:endParaRPr lang="he-IL" sz="1400" b="1" dirty="0" smtClean="0"/>
          </a:p>
          <a:p>
            <a:pPr algn="ctr"/>
            <a:endParaRPr lang="en-US" sz="1400" b="1" dirty="0"/>
          </a:p>
          <a:p>
            <a:pPr algn="ctr"/>
            <a:r>
              <a:rPr lang="es-ES" sz="1400" b="1" dirty="0">
                <a:solidFill>
                  <a:schemeClr val="accent4">
                    <a:lumMod val="50000"/>
                  </a:schemeClr>
                </a:solidFill>
              </a:rPr>
              <a:t>El Museo Nacional  está ubicado en la Quinta da Boa Vista, en Río de Janeiro, Brasil, y es administrado por la Universidad Federal de Río de Janeiro (UFRJ). El 2 de septiembre de 2018 sufrió un incendio de gran escala que destruyó casi la totalidad del acervo museístico</a:t>
            </a:r>
            <a:endParaRPr lang="he-IL" sz="1400" b="1" dirty="0">
              <a:solidFill>
                <a:schemeClr val="accent4">
                  <a:lumMod val="50000"/>
                </a:schemeClr>
              </a:solidFill>
            </a:endParaRPr>
          </a:p>
        </p:txBody>
      </p:sp>
      <p:sp>
        <p:nvSpPr>
          <p:cNvPr id="3" name="TextBox 2"/>
          <p:cNvSpPr txBox="1"/>
          <p:nvPr/>
        </p:nvSpPr>
        <p:spPr>
          <a:xfrm>
            <a:off x="2777705" y="3433313"/>
            <a:ext cx="4218317" cy="276999"/>
          </a:xfrm>
          <a:prstGeom prst="rect">
            <a:avLst/>
          </a:prstGeom>
          <a:noFill/>
        </p:spPr>
        <p:txBody>
          <a:bodyPr wrap="square" rtlCol="1">
            <a:spAutoFit/>
          </a:bodyPr>
          <a:lstStyle/>
          <a:p>
            <a:pPr algn="ctr"/>
            <a:r>
              <a:rPr lang="en-US" sz="1200" b="1" dirty="0"/>
              <a:t>View of the Palace of Saint Kitts, by Jean-Baptiste </a:t>
            </a:r>
            <a:r>
              <a:rPr lang="en-US" sz="1200" b="1" dirty="0" err="1"/>
              <a:t>Debret</a:t>
            </a:r>
            <a:endParaRPr lang="he-IL" sz="12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136" y="813957"/>
            <a:ext cx="6967728" cy="2529840"/>
          </a:xfrm>
          <a:prstGeom prst="rect">
            <a:avLst/>
          </a:prstGeom>
        </p:spPr>
      </p:pic>
    </p:spTree>
    <p:extLst>
      <p:ext uri="{BB962C8B-B14F-4D97-AF65-F5344CB8AC3E}">
        <p14:creationId xmlns:p14="http://schemas.microsoft.com/office/powerpoint/2010/main" val="507463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35"/>
            <a:ext cx="9144000" cy="6415088"/>
          </a:xfrm>
          <a:prstGeom prst="rect">
            <a:avLst/>
          </a:prstGeom>
        </p:spPr>
      </p:pic>
      <p:sp>
        <p:nvSpPr>
          <p:cNvPr id="3" name="TextBox 2"/>
          <p:cNvSpPr txBox="1"/>
          <p:nvPr/>
        </p:nvSpPr>
        <p:spPr>
          <a:xfrm>
            <a:off x="4114800" y="724619"/>
            <a:ext cx="4753155" cy="523220"/>
          </a:xfrm>
          <a:prstGeom prst="rect">
            <a:avLst/>
          </a:prstGeom>
          <a:noFill/>
        </p:spPr>
        <p:txBody>
          <a:bodyPr wrap="square" rtlCol="1">
            <a:spAutoFit/>
          </a:bodyPr>
          <a:lstStyle/>
          <a:p>
            <a:pPr algn="ctr"/>
            <a:r>
              <a:rPr lang="en-US" sz="1400" b="1" dirty="0" smtClean="0"/>
              <a:t>Mummified body of a boy donated to the National Museum of Brazil by the government of Chile.</a:t>
            </a:r>
            <a:endParaRPr lang="he-IL" sz="1400" b="1" dirty="0"/>
          </a:p>
        </p:txBody>
      </p:sp>
    </p:spTree>
    <p:extLst>
      <p:ext uri="{BB962C8B-B14F-4D97-AF65-F5344CB8AC3E}">
        <p14:creationId xmlns:p14="http://schemas.microsoft.com/office/powerpoint/2010/main" val="67286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114136" y="181155"/>
            <a:ext cx="5753819" cy="6586418"/>
          </a:xfrm>
          <a:prstGeom prst="rect">
            <a:avLst/>
          </a:prstGeom>
          <a:noFill/>
        </p:spPr>
        <p:txBody>
          <a:bodyPr wrap="square" rtlCol="1">
            <a:spAutoFit/>
          </a:bodyPr>
          <a:lstStyle/>
          <a:p>
            <a:pPr algn="l"/>
            <a:r>
              <a:rPr lang="es-ES" sz="1400" b="1" dirty="0">
                <a:solidFill>
                  <a:schemeClr val="accent2">
                    <a:lumMod val="50000"/>
                  </a:schemeClr>
                </a:solidFill>
              </a:rPr>
              <a:t>La cultura moche </a:t>
            </a:r>
            <a:r>
              <a:rPr lang="es-ES" sz="1200" b="1" dirty="0">
                <a:solidFill>
                  <a:schemeClr val="accent2">
                    <a:lumMod val="50000"/>
                  </a:schemeClr>
                </a:solidFill>
              </a:rPr>
              <a:t>es una cultura arqueológica del Antiguo Perú que se desarrolló entre los siglos II y VII en el valle del río Moche (actual provincia de Trujillo, en el departamento de La Libertad). Esta cultura se extendió hacia los valles de la costa norte del actual Perú.</a:t>
            </a:r>
          </a:p>
          <a:p>
            <a:pPr algn="l"/>
            <a:endParaRPr lang="es-ES" sz="1200" b="1" dirty="0">
              <a:solidFill>
                <a:schemeClr val="accent2">
                  <a:lumMod val="50000"/>
                </a:schemeClr>
              </a:solidFill>
            </a:endParaRPr>
          </a:p>
          <a:p>
            <a:pPr algn="l"/>
            <a:r>
              <a:rPr lang="es-ES" sz="1200" b="1" dirty="0">
                <a:solidFill>
                  <a:schemeClr val="accent2">
                    <a:lumMod val="50000"/>
                  </a:schemeClr>
                </a:solidFill>
              </a:rPr>
              <a:t>Las sociedades moches hicieron grandes obras de ingeniería hidráulica: canales de riego y represas, lo que les permitió ampliar su frontera agrícola a gran escala.</a:t>
            </a:r>
          </a:p>
          <a:p>
            <a:pPr algn="l"/>
            <a:endParaRPr lang="es-ES" sz="1200" b="1" dirty="0">
              <a:solidFill>
                <a:schemeClr val="accent2">
                  <a:lumMod val="50000"/>
                </a:schemeClr>
              </a:solidFill>
            </a:endParaRPr>
          </a:p>
          <a:p>
            <a:pPr algn="l"/>
            <a:r>
              <a:rPr lang="es-ES" sz="1200" b="1" dirty="0">
                <a:solidFill>
                  <a:schemeClr val="accent2">
                    <a:lumMod val="50000"/>
                  </a:schemeClr>
                </a:solidFill>
              </a:rPr>
              <a:t>Fueron grandes arquitectos; su materia prima fue el adobe. Construyeron complejos religiosos-administrativos de carácter monumental, conformados por palacios y templos o huacas (en forma de pirámide trunca), las cuales los recubrían de grandes murales en alto y bajo relieve, pintados con colores extraídos de la naturaleza, donde plasmaron sus dioses, mitos, leyendas y toda su cosmovisión cultural. Las más notables de estas construcciones son las llamadas Huacas del Sol y de la Luna, en el valle de Moche</a:t>
            </a:r>
            <a:r>
              <a:rPr lang="es-ES" sz="1200" b="1" dirty="0" smtClean="0">
                <a:solidFill>
                  <a:schemeClr val="accent2">
                    <a:lumMod val="50000"/>
                  </a:schemeClr>
                </a:solidFill>
              </a:rPr>
              <a:t>.</a:t>
            </a:r>
            <a:endParaRPr lang="es-ES" sz="1200" b="1" dirty="0">
              <a:solidFill>
                <a:schemeClr val="accent2">
                  <a:lumMod val="50000"/>
                </a:schemeClr>
              </a:solidFill>
            </a:endParaRPr>
          </a:p>
          <a:p>
            <a:pPr algn="l"/>
            <a:r>
              <a:rPr lang="es-ES" sz="1200" b="1" dirty="0">
                <a:solidFill>
                  <a:schemeClr val="accent2">
                    <a:lumMod val="50000"/>
                  </a:schemeClr>
                </a:solidFill>
              </a:rPr>
              <a:t>Fueron los mejores metalurgistas de su época; doraron el cobre mucho antes que en Europa; y conocieron una variedad de técnicas (laminado, martillado, alambrado, soldadura, etc.), fabricando herramientas, armas, atuendos, emblemas, ornamentos y toda su variada y rica parafernalia ritual</a:t>
            </a:r>
            <a:r>
              <a:rPr lang="es-ES" sz="1200" b="1" dirty="0" smtClean="0">
                <a:solidFill>
                  <a:schemeClr val="accent2">
                    <a:lumMod val="50000"/>
                  </a:schemeClr>
                </a:solidFill>
              </a:rPr>
              <a:t>.</a:t>
            </a:r>
            <a:endParaRPr lang="es-ES" sz="1200" b="1" dirty="0">
              <a:solidFill>
                <a:schemeClr val="accent2">
                  <a:lumMod val="50000"/>
                </a:schemeClr>
              </a:solidFill>
            </a:endParaRPr>
          </a:p>
          <a:p>
            <a:pPr algn="l"/>
            <a:r>
              <a:rPr lang="es-ES" sz="1200" b="1" dirty="0">
                <a:solidFill>
                  <a:schemeClr val="accent2">
                    <a:lumMod val="50000"/>
                  </a:schemeClr>
                </a:solidFill>
              </a:rPr>
              <a:t>Son considerados los mejores ceramistas del Perú antiguo, gracias al fino y elaborado trabajo que realizaron en sus ceramios. En ellas representaron, tanto de manera escultórica como pictórica, a divinidades, hombres, animales y escenas significativas referidas a temas ceremoniales y mitos que reflejaban su concepción del mundo, destacándose la asombrosa expresividad, perfección y realismo con que los dotaban. De este arte sobresalen los huacos retratos y los huacos eróticos.</a:t>
            </a:r>
          </a:p>
          <a:p>
            <a:pPr algn="l"/>
            <a:endParaRPr lang="es-ES" sz="1200" b="1" dirty="0">
              <a:solidFill>
                <a:schemeClr val="accent2">
                  <a:lumMod val="50000"/>
                </a:schemeClr>
              </a:solidFill>
            </a:endParaRPr>
          </a:p>
          <a:p>
            <a:pPr algn="l"/>
            <a:r>
              <a:rPr lang="es-ES" sz="1200" b="1" dirty="0">
                <a:solidFill>
                  <a:schemeClr val="accent2">
                    <a:lumMod val="50000"/>
                  </a:schemeClr>
                </a:solidFill>
              </a:rPr>
              <a:t>Fueron grandes navegantes: construyeron caballitos de totora, los que hacían más pequeños para la pesca y más grandes para sus viajes hasta las costas ecuatoriales, desde donde traían la concha Spondyllus, sagrada para los moches, y en general, para el resto de las culturas costeñas del Antiguo Perú.</a:t>
            </a:r>
          </a:p>
          <a:p>
            <a:pPr algn="l"/>
            <a:endParaRPr lang="es-ES" sz="1200" b="1" dirty="0">
              <a:solidFill>
                <a:schemeClr val="accent2">
                  <a:lumMod val="50000"/>
                </a:schemeClr>
              </a:solidFill>
            </a:endParaRPr>
          </a:p>
          <a:p>
            <a:pPr algn="l"/>
            <a:r>
              <a:rPr lang="es-ES" sz="1200" b="1" dirty="0">
                <a:solidFill>
                  <a:schemeClr val="accent2">
                    <a:lumMod val="50000"/>
                  </a:schemeClr>
                </a:solidFill>
              </a:rPr>
              <a:t>Políticamente, las sociedades moches ―de fuerte segmentación en clases sociales― se organizaban en reinos o señoríos confederados. Se ha podido conocer más sobre esta cultura gracias al descubrimiento de algunas tumbas intactas de sus gobernantes o señores, como la del Señor de Sipán y la Dama de Cao</a:t>
            </a:r>
            <a:endParaRPr lang="he-IL" sz="1200" b="1" dirty="0">
              <a:solidFill>
                <a:schemeClr val="accent2">
                  <a:lumMod val="50000"/>
                </a:schemeClr>
              </a:solidFill>
            </a:endParaRPr>
          </a:p>
        </p:txBody>
      </p:sp>
      <p:pic>
        <p:nvPicPr>
          <p:cNvPr id="3" name="תמונה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85031" y="1326581"/>
            <a:ext cx="2647950" cy="4429125"/>
          </a:xfrm>
          <a:prstGeom prst="rect">
            <a:avLst/>
          </a:prstGeom>
          <a:ln>
            <a:solidFill>
              <a:schemeClr val="tx1"/>
            </a:solidFill>
          </a:ln>
        </p:spPr>
      </p:pic>
    </p:spTree>
    <p:extLst>
      <p:ext uri="{BB962C8B-B14F-4D97-AF65-F5344CB8AC3E}">
        <p14:creationId xmlns:p14="http://schemas.microsoft.com/office/powerpoint/2010/main" val="1753759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314" name="Picture 2" descr="https://upload.wikimedia.org/wikipedia/commons/thumb/1/1e/Cultura_Marajoara_-_Urna_funer%C3%A1ria_MN_03.jpg/800px-Cultura_Marajoara_-_Urna_funer%C3%A1ria_MN_0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048" y="301924"/>
            <a:ext cx="4528632" cy="631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664233"/>
            <a:ext cx="3830128" cy="523220"/>
          </a:xfrm>
          <a:prstGeom prst="rect">
            <a:avLst/>
          </a:prstGeom>
          <a:noFill/>
        </p:spPr>
        <p:txBody>
          <a:bodyPr wrap="square" rtlCol="1">
            <a:spAutoFit/>
          </a:bodyPr>
          <a:lstStyle/>
          <a:p>
            <a:pPr algn="ctr"/>
            <a:r>
              <a:rPr lang="en-US" sz="1400" b="1" dirty="0"/>
              <a:t>Marajoara culture. Anthropomorphic funerary urn, 400–1400 AD.</a:t>
            </a:r>
            <a:endParaRPr lang="he-IL" sz="1400" b="1" dirty="0"/>
          </a:p>
        </p:txBody>
      </p:sp>
      <p:sp>
        <p:nvSpPr>
          <p:cNvPr id="3" name="TextBox 2"/>
          <p:cNvSpPr txBox="1"/>
          <p:nvPr/>
        </p:nvSpPr>
        <p:spPr>
          <a:xfrm>
            <a:off x="5063706" y="3059385"/>
            <a:ext cx="3761117" cy="3046988"/>
          </a:xfrm>
          <a:prstGeom prst="rect">
            <a:avLst/>
          </a:prstGeom>
          <a:noFill/>
        </p:spPr>
        <p:txBody>
          <a:bodyPr wrap="square" rtlCol="1">
            <a:spAutoFit/>
          </a:bodyPr>
          <a:lstStyle/>
          <a:p>
            <a:pPr algn="l"/>
            <a:r>
              <a:rPr lang="en-US" sz="1200" b="1" dirty="0"/>
              <a:t>The Marajoara or Marajó culture was a pre-Columbian era society that flourished on Marajó island at the mouth of the Amazon River. In a survey, Charles C. Mann suggests the culture appeared to flourish between 800 AD and 1400 AD, based on archeological studies. Researchers have documented that there was human activity at these sites as early as 1000 BC. The culture seems to have persisted into the colonial </a:t>
            </a:r>
            <a:r>
              <a:rPr lang="en-US" sz="1200" b="1" dirty="0" smtClean="0"/>
              <a:t>era</a:t>
            </a:r>
            <a:endParaRPr lang="he-IL" sz="1200" b="1" dirty="0" smtClean="0"/>
          </a:p>
          <a:p>
            <a:pPr algn="l"/>
            <a:endParaRPr lang="he-IL" sz="1200" b="1" dirty="0"/>
          </a:p>
          <a:p>
            <a:pPr algn="l"/>
            <a:r>
              <a:rPr lang="es-ES" sz="1200" b="1" dirty="0">
                <a:solidFill>
                  <a:schemeClr val="accent4">
                    <a:lumMod val="50000"/>
                  </a:schemeClr>
                </a:solidFill>
              </a:rPr>
              <a:t>La cultura marayó fue una civilización precolombina que floreció en la isla de Marajó, en la desembocadura del río Amazonas. En un estudio, Charles C. Mann sugiere que la civilización existió entre los siglos VIII y XIV,1​ mientras que otros postulan que se mantuvieron activos dos siglos antes y dos siglos después de la fecha estipulada, en la era colonial</a:t>
            </a:r>
            <a:endParaRPr lang="he-IL" sz="1200" b="1" dirty="0">
              <a:solidFill>
                <a:schemeClr val="accent4">
                  <a:lumMod val="50000"/>
                </a:schemeClr>
              </a:solidFill>
            </a:endParaRPr>
          </a:p>
        </p:txBody>
      </p:sp>
    </p:spTree>
    <p:extLst>
      <p:ext uri="{BB962C8B-B14F-4D97-AF65-F5344CB8AC3E}">
        <p14:creationId xmlns:p14="http://schemas.microsoft.com/office/powerpoint/2010/main" val="970651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85338" y="104903"/>
            <a:ext cx="6756882" cy="307777"/>
          </a:xfrm>
          <a:prstGeom prst="rect">
            <a:avLst/>
          </a:prstGeom>
          <a:noFill/>
        </p:spPr>
        <p:txBody>
          <a:bodyPr wrap="square" rtlCol="1">
            <a:spAutoFit/>
          </a:bodyPr>
          <a:lstStyle/>
          <a:p>
            <a:pPr algn="ctr"/>
            <a:r>
              <a:rPr lang="it-IT" sz="1400" b="1" dirty="0"/>
              <a:t>Santarém culture. Ceramic vessel ("caryatid" vase), 1000–1400 AD.</a:t>
            </a:r>
            <a:endParaRPr lang="he-IL" sz="1400" b="1" dirty="0"/>
          </a:p>
        </p:txBody>
      </p:sp>
      <p:sp>
        <p:nvSpPr>
          <p:cNvPr id="5" name="TextBox 4"/>
          <p:cNvSpPr txBox="1"/>
          <p:nvPr/>
        </p:nvSpPr>
        <p:spPr>
          <a:xfrm>
            <a:off x="112142" y="6073318"/>
            <a:ext cx="8833449" cy="1169551"/>
          </a:xfrm>
          <a:prstGeom prst="rect">
            <a:avLst/>
          </a:prstGeom>
          <a:noFill/>
        </p:spPr>
        <p:txBody>
          <a:bodyPr wrap="square" rtlCol="1">
            <a:spAutoFit/>
          </a:bodyPr>
          <a:lstStyle/>
          <a:p>
            <a:pPr algn="l"/>
            <a:r>
              <a:rPr lang="en-US" sz="1400" b="1" dirty="0"/>
              <a:t>The </a:t>
            </a:r>
            <a:r>
              <a:rPr lang="en-US" sz="1400" b="1" dirty="0" err="1"/>
              <a:t>Tapajós</a:t>
            </a:r>
            <a:r>
              <a:rPr lang="en-US" sz="1400" b="1" dirty="0"/>
              <a:t> (also called Santarém culture) were an indigenous people in Brazil that are now considered extinct. They inhabited the area around the Madeira and the </a:t>
            </a:r>
            <a:r>
              <a:rPr lang="en-US" sz="1400" b="1" dirty="0" err="1"/>
              <a:t>Tapajós</a:t>
            </a:r>
            <a:r>
              <a:rPr lang="en-US" sz="1400" b="1" dirty="0"/>
              <a:t> rivers, in the Brazilian state of Amazonas in the 17th </a:t>
            </a:r>
            <a:r>
              <a:rPr lang="en-US" sz="1400" b="1" dirty="0" smtClean="0"/>
              <a:t>century.</a:t>
            </a:r>
            <a:endParaRPr lang="en-US" sz="1400" b="1" dirty="0"/>
          </a:p>
          <a:p>
            <a:pPr algn="l"/>
            <a:endParaRPr lang="en-US" sz="1400" b="1" dirty="0"/>
          </a:p>
          <a:p>
            <a:pPr algn="l"/>
            <a:endParaRPr lang="he-IL" sz="1400" b="1" dirty="0"/>
          </a:p>
          <a:p>
            <a:pPr algn="l"/>
            <a:endParaRPr lang="he-IL" sz="1400" b="1"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34" y="536375"/>
            <a:ext cx="6912864" cy="5413248"/>
          </a:xfrm>
          <a:prstGeom prst="rect">
            <a:avLst/>
          </a:prstGeom>
        </p:spPr>
      </p:pic>
    </p:spTree>
    <p:extLst>
      <p:ext uri="{BB962C8B-B14F-4D97-AF65-F5344CB8AC3E}">
        <p14:creationId xmlns:p14="http://schemas.microsoft.com/office/powerpoint/2010/main" val="2390177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654385" y="5546784"/>
            <a:ext cx="3010619" cy="523220"/>
          </a:xfrm>
          <a:prstGeom prst="rect">
            <a:avLst/>
          </a:prstGeom>
          <a:noFill/>
        </p:spPr>
        <p:txBody>
          <a:bodyPr wrap="square" rtlCol="1">
            <a:spAutoFit/>
          </a:bodyPr>
          <a:lstStyle/>
          <a:p>
            <a:pPr algn="ctr"/>
            <a:r>
              <a:rPr lang="en-US" sz="1400" b="1" dirty="0"/>
              <a:t>Santarém culture. </a:t>
            </a:r>
            <a:r>
              <a:rPr lang="en-US" sz="1400" b="1" i="1" dirty="0"/>
              <a:t>Muiraquitã</a:t>
            </a:r>
            <a:r>
              <a:rPr lang="en-US" sz="1400" b="1" dirty="0"/>
              <a:t> </a:t>
            </a:r>
            <a:endParaRPr lang="en-US" sz="1400" b="1" dirty="0" smtClean="0"/>
          </a:p>
          <a:p>
            <a:pPr algn="ctr"/>
            <a:r>
              <a:rPr lang="en-US" sz="1400" b="1" dirty="0" smtClean="0"/>
              <a:t>in </a:t>
            </a:r>
            <a:r>
              <a:rPr lang="en-US" sz="1400" b="1" dirty="0"/>
              <a:t>the shape of a frog, 1000–1400 AD</a:t>
            </a:r>
            <a:endParaRPr lang="he-IL" sz="1400" b="1" dirty="0"/>
          </a:p>
        </p:txBody>
      </p:sp>
      <p:sp>
        <p:nvSpPr>
          <p:cNvPr id="5" name="TextBox 4"/>
          <p:cNvSpPr txBox="1"/>
          <p:nvPr/>
        </p:nvSpPr>
        <p:spPr>
          <a:xfrm>
            <a:off x="5561083" y="526211"/>
            <a:ext cx="3197225" cy="3539430"/>
          </a:xfrm>
          <a:prstGeom prst="rect">
            <a:avLst/>
          </a:prstGeom>
          <a:noFill/>
        </p:spPr>
        <p:txBody>
          <a:bodyPr wrap="square" rtlCol="1">
            <a:spAutoFit/>
          </a:bodyPr>
          <a:lstStyle/>
          <a:p>
            <a:pPr algn="l"/>
            <a:r>
              <a:rPr lang="en-US" sz="1400" b="1" dirty="0"/>
              <a:t>The </a:t>
            </a:r>
            <a:r>
              <a:rPr lang="en-US" sz="1400" b="1" dirty="0" err="1"/>
              <a:t>Tapajós</a:t>
            </a:r>
            <a:r>
              <a:rPr lang="en-US" sz="1400" b="1" dirty="0"/>
              <a:t> (also called Santarém culture) were an indigenous people in Brazil that are now considered extinct. They inhabited the area around the Madeira and the </a:t>
            </a:r>
            <a:r>
              <a:rPr lang="en-US" sz="1400" b="1" dirty="0" err="1"/>
              <a:t>Tapajós</a:t>
            </a:r>
            <a:r>
              <a:rPr lang="en-US" sz="1400" b="1" dirty="0"/>
              <a:t> rivers, in the Brazilian state of Amazonas in the 17th </a:t>
            </a:r>
            <a:r>
              <a:rPr lang="en-US" sz="1400" b="1" dirty="0" smtClean="0"/>
              <a:t>century.</a:t>
            </a:r>
            <a:endParaRPr lang="en-US" sz="1400" b="1" dirty="0"/>
          </a:p>
          <a:p>
            <a:pPr algn="l"/>
            <a:endParaRPr lang="en-US" sz="1400" b="1" dirty="0" smtClean="0"/>
          </a:p>
          <a:p>
            <a:pPr algn="l"/>
            <a:r>
              <a:rPr lang="es-ES" sz="1400" b="1" dirty="0">
                <a:solidFill>
                  <a:schemeClr val="accent4">
                    <a:lumMod val="50000"/>
                  </a:schemeClr>
                </a:solidFill>
              </a:rPr>
              <a:t>El Tapajós (también llamado cultura Santarém) era un pueblo indígena en Brasil que ahora se considera extinto. Habitaron el área alrededor de los ríos Madeira y Tapajós, en el estado brasileño de Amazonas en el siglo XVII. </a:t>
            </a:r>
            <a:endParaRPr lang="en-US" sz="1400" b="1" dirty="0">
              <a:solidFill>
                <a:schemeClr val="accent4">
                  <a:lumMod val="50000"/>
                </a:schemeClr>
              </a:solidFill>
            </a:endParaRPr>
          </a:p>
          <a:p>
            <a:pPr algn="l"/>
            <a:endParaRPr lang="he-IL" sz="1400" b="1" dirty="0"/>
          </a:p>
          <a:p>
            <a:pPr algn="l"/>
            <a:endParaRPr lang="he-IL" sz="1400" b="1"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05" y="784772"/>
            <a:ext cx="4456176" cy="5285232"/>
          </a:xfrm>
          <a:prstGeom prst="rect">
            <a:avLst/>
          </a:prstGeom>
        </p:spPr>
      </p:pic>
    </p:spTree>
    <p:extLst>
      <p:ext uri="{BB962C8B-B14F-4D97-AF65-F5344CB8AC3E}">
        <p14:creationId xmlns:p14="http://schemas.microsoft.com/office/powerpoint/2010/main" val="3449402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624682" y="6188131"/>
            <a:ext cx="5391510" cy="523220"/>
          </a:xfrm>
          <a:prstGeom prst="rect">
            <a:avLst/>
          </a:prstGeom>
          <a:noFill/>
        </p:spPr>
        <p:txBody>
          <a:bodyPr wrap="square" rtlCol="1">
            <a:spAutoFit/>
          </a:bodyPr>
          <a:lstStyle/>
          <a:p>
            <a:pPr algn="ctr"/>
            <a:r>
              <a:rPr lang="en-US" sz="1400" b="1" dirty="0"/>
              <a:t>Santarém culture. Anthropomorphic vase representing a seated man, 1000–1400 AD</a:t>
            </a:r>
            <a:endParaRPr lang="he-IL" sz="1400" b="1" dirty="0"/>
          </a:p>
        </p:txBody>
      </p:sp>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923" y="353914"/>
            <a:ext cx="4584192" cy="5687568"/>
          </a:xfrm>
          <a:prstGeom prst="rect">
            <a:avLst/>
          </a:prstGeom>
        </p:spPr>
      </p:pic>
    </p:spTree>
    <p:extLst>
      <p:ext uri="{BB962C8B-B14F-4D97-AF65-F5344CB8AC3E}">
        <p14:creationId xmlns:p14="http://schemas.microsoft.com/office/powerpoint/2010/main" val="279513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03849" y="6156938"/>
            <a:ext cx="8057072" cy="307777"/>
          </a:xfrm>
          <a:prstGeom prst="rect">
            <a:avLst/>
          </a:prstGeom>
          <a:noFill/>
        </p:spPr>
        <p:txBody>
          <a:bodyPr wrap="square" rtlCol="1">
            <a:spAutoFit/>
          </a:bodyPr>
          <a:lstStyle/>
          <a:p>
            <a:pPr algn="ctr"/>
            <a:r>
              <a:rPr lang="en-US" sz="1400" b="1" dirty="0"/>
              <a:t>Trombetas River culture. Zoolite in the shape of a fish, w/d.</a:t>
            </a:r>
            <a:endParaRPr lang="he-IL" sz="1400" b="1" dirty="0"/>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87" y="629641"/>
            <a:ext cx="8002534" cy="5443442"/>
          </a:xfrm>
          <a:prstGeom prst="rect">
            <a:avLst/>
          </a:prstGeom>
        </p:spPr>
      </p:pic>
    </p:spTree>
    <p:extLst>
      <p:ext uri="{BB962C8B-B14F-4D97-AF65-F5344CB8AC3E}">
        <p14:creationId xmlns:p14="http://schemas.microsoft.com/office/powerpoint/2010/main" val="1379620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10551" y="5822831"/>
            <a:ext cx="4201064" cy="523220"/>
          </a:xfrm>
          <a:prstGeom prst="rect">
            <a:avLst/>
          </a:prstGeom>
          <a:noFill/>
        </p:spPr>
        <p:txBody>
          <a:bodyPr wrap="square" rtlCol="1">
            <a:spAutoFit/>
          </a:bodyPr>
          <a:lstStyle/>
          <a:p>
            <a:r>
              <a:rPr lang="en-US" sz="1400" b="1" dirty="0"/>
              <a:t/>
            </a:r>
            <a:br>
              <a:rPr lang="en-US" sz="1400" b="1" dirty="0"/>
            </a:br>
            <a:r>
              <a:rPr lang="en-US" sz="1400" b="1" dirty="0"/>
              <a:t>Sambaqui culture. Stone sculpture of a human figure</a:t>
            </a:r>
            <a:endParaRPr lang="he-IL" sz="1100" b="1"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331" y="351152"/>
            <a:ext cx="3889248" cy="5931408"/>
          </a:xfrm>
          <a:prstGeom prst="rect">
            <a:avLst/>
          </a:prstGeom>
        </p:spPr>
      </p:pic>
    </p:spTree>
    <p:extLst>
      <p:ext uri="{BB962C8B-B14F-4D97-AF65-F5344CB8AC3E}">
        <p14:creationId xmlns:p14="http://schemas.microsoft.com/office/powerpoint/2010/main" val="239405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15660" y="5787497"/>
            <a:ext cx="4244196" cy="738664"/>
          </a:xfrm>
          <a:prstGeom prst="rect">
            <a:avLst/>
          </a:prstGeom>
          <a:noFill/>
        </p:spPr>
        <p:txBody>
          <a:bodyPr wrap="square" rtlCol="1">
            <a:spAutoFit/>
          </a:bodyPr>
          <a:lstStyle/>
          <a:p>
            <a:pPr algn="ctr"/>
            <a:r>
              <a:rPr lang="en-US" sz="1400" b="1" dirty="0"/>
              <a:t/>
            </a:r>
            <a:br>
              <a:rPr lang="en-US" sz="1400" b="1" dirty="0"/>
            </a:br>
            <a:r>
              <a:rPr lang="en-US" sz="1400" b="1" dirty="0"/>
              <a:t>Maracá culture. Anthropomorphic funerary urn</a:t>
            </a:r>
            <a:r>
              <a:rPr lang="en-US" sz="1400" b="1" dirty="0" smtClean="0"/>
              <a:t>,</a:t>
            </a:r>
          </a:p>
          <a:p>
            <a:pPr algn="ctr"/>
            <a:r>
              <a:rPr lang="en-US" sz="1400" b="1" dirty="0" smtClean="0"/>
              <a:t> </a:t>
            </a:r>
            <a:r>
              <a:rPr lang="en-US" sz="1400" b="1" dirty="0"/>
              <a:t>1000–1500 AD</a:t>
            </a:r>
            <a:endParaRPr lang="he-IL" sz="14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956" y="256032"/>
            <a:ext cx="4187952" cy="6345936"/>
          </a:xfrm>
          <a:prstGeom prst="rect">
            <a:avLst/>
          </a:prstGeom>
        </p:spPr>
      </p:pic>
    </p:spTree>
    <p:extLst>
      <p:ext uri="{BB962C8B-B14F-4D97-AF65-F5344CB8AC3E}">
        <p14:creationId xmlns:p14="http://schemas.microsoft.com/office/powerpoint/2010/main" val="2704428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32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9779" y="221560"/>
            <a:ext cx="8686799" cy="1200329"/>
          </a:xfrm>
          <a:prstGeom prst="rect">
            <a:avLst/>
          </a:prstGeom>
          <a:noFill/>
        </p:spPr>
        <p:txBody>
          <a:bodyPr wrap="square" rtlCol="1">
            <a:spAutoFit/>
          </a:bodyPr>
          <a:lstStyle/>
          <a:p>
            <a:pPr algn="ctr"/>
            <a:r>
              <a:rPr lang="he-IL" b="1" dirty="0"/>
              <a:t>המוזיאון בברזיל עלה בלהבות - ספר התורה העתיק ניצל</a:t>
            </a:r>
          </a:p>
          <a:p>
            <a:pPr algn="ctr"/>
            <a:r>
              <a:rPr lang="he-IL" b="1" dirty="0"/>
              <a:t>ספר תורה תימני בן כ-800 שנה, שהשתייך למושל ברזילאי, הועבר לשימור במבנה אחר, ובכך ניצל מן השריפה שפקדה את המוזיאון הלאומי וכילתה פריטים נדירים ויקרי ערך (בעולם)</a:t>
            </a:r>
          </a:p>
          <a:p>
            <a:pPr algn="ctr"/>
            <a:endParaRPr lang="he-IL" dirty="0"/>
          </a:p>
        </p:txBody>
      </p:sp>
      <p:sp>
        <p:nvSpPr>
          <p:cNvPr id="3" name="TextBox 2"/>
          <p:cNvSpPr txBox="1"/>
          <p:nvPr/>
        </p:nvSpPr>
        <p:spPr>
          <a:xfrm>
            <a:off x="189780" y="5520905"/>
            <a:ext cx="8686799" cy="1323439"/>
          </a:xfrm>
          <a:prstGeom prst="rect">
            <a:avLst/>
          </a:prstGeom>
          <a:noFill/>
        </p:spPr>
        <p:txBody>
          <a:bodyPr wrap="square" rtlCol="1">
            <a:spAutoFit/>
          </a:bodyPr>
          <a:lstStyle/>
          <a:p>
            <a:pPr algn="ctr"/>
            <a:r>
              <a:rPr lang="he-IL" sz="1400" b="1" dirty="0"/>
              <a:t>ספר תורה תימני בן כ-800 שנה, ניצל מן השריפה במוזיאון הלאומי של ברזיל, כך מדווח אתר </a:t>
            </a:r>
            <a:r>
              <a:rPr lang="en-US" sz="1400" b="1" dirty="0"/>
              <a:t>JTA.</a:t>
            </a:r>
          </a:p>
          <a:p>
            <a:pPr algn="ctr"/>
            <a:r>
              <a:rPr lang="he-IL" sz="1400" b="1" dirty="0"/>
              <a:t>השריפה, שפקדה את המוזיאון היוקרתי שבריו דה </a:t>
            </a:r>
            <a:r>
              <a:rPr lang="he-IL" sz="1400" b="1" dirty="0" err="1"/>
              <a:t>ז'נירו</a:t>
            </a:r>
            <a:r>
              <a:rPr lang="he-IL" sz="1400" b="1" dirty="0"/>
              <a:t> ביום ראשון, כילתה שלל פריטים עתיקים ונדירים אך לא את ספר התורה, לאחר שהועבר לצורך פעולות שימור למבנה אחר.</a:t>
            </a:r>
          </a:p>
          <a:p>
            <a:pPr algn="ctr"/>
            <a:r>
              <a:rPr lang="he-IL" sz="1400" b="1" dirty="0"/>
              <a:t>מדובר בספר תורה שהשתייך לפני שנים רבות למושל פדרו השני, שרכש את הספר. דורות של מושלים התגוררו במבנה שמשמש כיום את המוזיאון.</a:t>
            </a:r>
          </a:p>
          <a:p>
            <a:pPr algn="ctr"/>
            <a:endParaRPr lang="he-IL" sz="1050" b="1"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724" y="1304386"/>
            <a:ext cx="6124575" cy="4076700"/>
          </a:xfrm>
          <a:prstGeom prst="rect">
            <a:avLst/>
          </a:prstGeom>
        </p:spPr>
      </p:pic>
    </p:spTree>
    <p:extLst>
      <p:ext uri="{BB962C8B-B14F-4D97-AF65-F5344CB8AC3E}">
        <p14:creationId xmlns:p14="http://schemas.microsoft.com/office/powerpoint/2010/main" val="388352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708694" y="6409426"/>
            <a:ext cx="3709359" cy="338554"/>
          </a:xfrm>
          <a:prstGeom prst="rect">
            <a:avLst/>
          </a:prstGeom>
          <a:noFill/>
        </p:spPr>
        <p:txBody>
          <a:bodyPr wrap="square" rtlCol="1">
            <a:spAutoFit/>
          </a:bodyPr>
          <a:lstStyle/>
          <a:p>
            <a:pPr algn="ctr"/>
            <a:r>
              <a:rPr lang="he-IL" sz="1600" b="1" dirty="0" smtClean="0"/>
              <a:t>מבנה המוזיאון לפני השרפה</a:t>
            </a:r>
            <a:endParaRPr lang="he-IL" sz="1600" b="1" dirty="0"/>
          </a:p>
        </p:txBody>
      </p:sp>
      <p:sp>
        <p:nvSpPr>
          <p:cNvPr id="4" name="TextBox 3"/>
          <p:cNvSpPr txBox="1"/>
          <p:nvPr/>
        </p:nvSpPr>
        <p:spPr>
          <a:xfrm>
            <a:off x="276045" y="418274"/>
            <a:ext cx="8729932" cy="2462213"/>
          </a:xfrm>
          <a:prstGeom prst="rect">
            <a:avLst/>
          </a:prstGeom>
          <a:noFill/>
        </p:spPr>
        <p:txBody>
          <a:bodyPr wrap="square" rtlCol="1">
            <a:spAutoFit/>
          </a:bodyPr>
          <a:lstStyle/>
          <a:p>
            <a:pPr algn="ctr"/>
            <a:r>
              <a:rPr lang="en-US" sz="1400" b="1" dirty="0"/>
              <a:t>The National Museum (Portuguese: </a:t>
            </a:r>
            <a:r>
              <a:rPr lang="en-US" sz="1400" b="1" dirty="0" err="1"/>
              <a:t>Museu</a:t>
            </a:r>
            <a:r>
              <a:rPr lang="en-US" sz="1400" b="1" dirty="0"/>
              <a:t> Nacional) is the oldest scientific institution of Brazil and once held one of the largest museums of natural history and anthropology in the Americas. The museum's remains are located inside the Quinta da Boa Vista, in the city of Rio de Janeiro, and was installed in the </a:t>
            </a:r>
            <a:r>
              <a:rPr lang="en-US" sz="1400" b="1" dirty="0" err="1"/>
              <a:t>Paço</a:t>
            </a:r>
            <a:r>
              <a:rPr lang="en-US" sz="1400" b="1" dirty="0"/>
              <a:t> de São </a:t>
            </a:r>
            <a:r>
              <a:rPr lang="en-US" sz="1400" b="1" dirty="0" err="1"/>
              <a:t>Cristóvão</a:t>
            </a:r>
            <a:r>
              <a:rPr lang="en-US" sz="1400" b="1" dirty="0"/>
              <a:t> (Saint Christopher's Palace). The palace served as residence for the Portuguese Royal </a:t>
            </a:r>
            <a:r>
              <a:rPr lang="en-US" sz="1400" b="1" dirty="0" err="1"/>
              <a:t>Familybetween</a:t>
            </a:r>
            <a:r>
              <a:rPr lang="en-US" sz="1400" b="1" dirty="0"/>
              <a:t> 1808 and 1821, housed the Brazilian Imperial Family between 1822 and 1889, and also hosted the Republican Constituent Assembly from 1889 to 1891, before being assigned to the use of the museum in 1892. The building has been listed as Brazilian National Heritage since </a:t>
            </a:r>
            <a:r>
              <a:rPr lang="en-US" sz="1400" b="1" dirty="0" smtClean="0"/>
              <a:t>1938</a:t>
            </a:r>
            <a:endParaRPr lang="he-IL" sz="1400" b="1" dirty="0" smtClean="0"/>
          </a:p>
          <a:p>
            <a:pPr algn="ctr"/>
            <a:endParaRPr lang="en-US" sz="1400" b="1" dirty="0"/>
          </a:p>
          <a:p>
            <a:pPr algn="ctr"/>
            <a:r>
              <a:rPr lang="es-ES" sz="1400" b="1" dirty="0">
                <a:solidFill>
                  <a:schemeClr val="accent4">
                    <a:lumMod val="50000"/>
                  </a:schemeClr>
                </a:solidFill>
              </a:rPr>
              <a:t>El Museo Nacional  está ubicado en la Quinta da Boa Vista, en Río de Janeiro, Brasil, y es administrado por la Universidad Federal de Río de Janeiro (UFRJ). El 2 de septiembre de 2018 sufrió un incendio de gran escala que destruyó casi la totalidad del acervo museístico</a:t>
            </a:r>
            <a:endParaRPr lang="he-IL" sz="1400" b="1" dirty="0">
              <a:solidFill>
                <a:schemeClr val="accent4">
                  <a:lumMod val="50000"/>
                </a:schemeClr>
              </a:solidFill>
            </a:endParaRPr>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81" y="3074622"/>
            <a:ext cx="7491984" cy="3224784"/>
          </a:xfrm>
          <a:prstGeom prst="rect">
            <a:avLst/>
          </a:prstGeom>
        </p:spPr>
      </p:pic>
    </p:spTree>
    <p:extLst>
      <p:ext uri="{BB962C8B-B14F-4D97-AF65-F5344CB8AC3E}">
        <p14:creationId xmlns:p14="http://schemas.microsoft.com/office/powerpoint/2010/main" val="420905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91706" y="5932157"/>
            <a:ext cx="4891178" cy="523220"/>
          </a:xfrm>
          <a:prstGeom prst="rect">
            <a:avLst/>
          </a:prstGeom>
          <a:noFill/>
        </p:spPr>
        <p:txBody>
          <a:bodyPr wrap="square" rtlCol="1">
            <a:spAutoFit/>
          </a:bodyPr>
          <a:lstStyle/>
          <a:p>
            <a:pPr algn="ctr"/>
            <a:r>
              <a:rPr lang="pt-BR" sz="1400" b="1" dirty="0"/>
              <a:t>Civilização Olmeca. Figura masculina esculpida em jadeita. México, </a:t>
            </a:r>
            <a:r>
              <a:rPr lang="pt-BR" sz="1400" b="1" i="1" dirty="0"/>
              <a:t>c.</a:t>
            </a:r>
            <a:r>
              <a:rPr lang="pt-BR" sz="1400" b="1" dirty="0"/>
              <a:t> 1500-400 a.C.</a:t>
            </a:r>
            <a:endParaRPr lang="he-IL" sz="1400" b="1" dirty="0"/>
          </a:p>
        </p:txBody>
      </p:sp>
      <p:sp>
        <p:nvSpPr>
          <p:cNvPr id="5" name="TextBox 4"/>
          <p:cNvSpPr txBox="1"/>
          <p:nvPr/>
        </p:nvSpPr>
        <p:spPr>
          <a:xfrm>
            <a:off x="5892579" y="4278702"/>
            <a:ext cx="184731" cy="369332"/>
          </a:xfrm>
          <a:prstGeom prst="rect">
            <a:avLst/>
          </a:prstGeom>
          <a:noFill/>
        </p:spPr>
        <p:txBody>
          <a:bodyPr wrap="none" rtlCol="1">
            <a:spAutoFit/>
          </a:bodyPr>
          <a:lstStyle/>
          <a:p>
            <a:endParaRPr lang="he-IL"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107" y="420337"/>
            <a:ext cx="3334512" cy="6035040"/>
          </a:xfrm>
          <a:prstGeom prst="rect">
            <a:avLst/>
          </a:prstGeom>
        </p:spPr>
      </p:pic>
    </p:spTree>
    <p:extLst>
      <p:ext uri="{BB962C8B-B14F-4D97-AF65-F5344CB8AC3E}">
        <p14:creationId xmlns:p14="http://schemas.microsoft.com/office/powerpoint/2010/main" val="4107282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5/57/Olmec_Kin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968151" y="0"/>
            <a:ext cx="5175849" cy="6901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901" y="619021"/>
            <a:ext cx="8755812" cy="5663089"/>
          </a:xfrm>
          <a:prstGeom prst="rect">
            <a:avLst/>
          </a:prstGeom>
          <a:noFill/>
        </p:spPr>
        <p:txBody>
          <a:bodyPr wrap="square" rtlCol="1">
            <a:spAutoFit/>
          </a:bodyPr>
          <a:lstStyle/>
          <a:p>
            <a:pPr algn="l"/>
            <a:r>
              <a:rPr lang="en-US" sz="1400" b="1" dirty="0"/>
              <a:t>The </a:t>
            </a:r>
            <a:r>
              <a:rPr lang="en-US" sz="1400" b="1" dirty="0" err="1"/>
              <a:t>Olmecs</a:t>
            </a:r>
            <a:r>
              <a:rPr lang="en-US" sz="1400" b="1" dirty="0"/>
              <a:t>  </a:t>
            </a:r>
            <a:r>
              <a:rPr lang="en-US" sz="1200" b="1" dirty="0"/>
              <a:t>were the earliest known major civilization in Mexico following a progressive development in </a:t>
            </a:r>
            <a:r>
              <a:rPr lang="en-US" sz="1200" b="1" dirty="0" err="1"/>
              <a:t>Soconusco</a:t>
            </a:r>
            <a:r>
              <a:rPr lang="en-US" sz="1200" b="1" dirty="0"/>
              <a:t>. They lived in the tropical lowlands of south-central Mexico, in the present-day states of Veracruz and Tabasco. It has been speculated that the </a:t>
            </a:r>
            <a:r>
              <a:rPr lang="en-US" sz="1200" b="1" dirty="0" err="1"/>
              <a:t>Olmecs</a:t>
            </a:r>
            <a:r>
              <a:rPr lang="en-US" sz="1200" b="1" dirty="0"/>
              <a:t> derive in part from neighboring </a:t>
            </a:r>
            <a:r>
              <a:rPr lang="en-US" sz="1200" b="1" dirty="0" err="1"/>
              <a:t>Mokaya</a:t>
            </a:r>
            <a:r>
              <a:rPr lang="en-US" sz="1200" b="1" dirty="0"/>
              <a:t> or </a:t>
            </a:r>
            <a:r>
              <a:rPr lang="en-US" sz="1200" b="1" dirty="0" err="1"/>
              <a:t>Mixe</a:t>
            </a:r>
            <a:r>
              <a:rPr lang="en-US" sz="1200" b="1" dirty="0"/>
              <a:t>–</a:t>
            </a:r>
            <a:r>
              <a:rPr lang="en-US" sz="1200" b="1" dirty="0" err="1"/>
              <a:t>Zoque</a:t>
            </a:r>
            <a:r>
              <a:rPr lang="en-US" sz="1200" b="1" dirty="0"/>
              <a:t>.</a:t>
            </a:r>
          </a:p>
          <a:p>
            <a:pPr algn="l"/>
            <a:endParaRPr lang="en-US" sz="1200" b="1" dirty="0"/>
          </a:p>
          <a:p>
            <a:pPr algn="l"/>
            <a:r>
              <a:rPr lang="en-US" sz="1200" b="1" dirty="0"/>
              <a:t>The </a:t>
            </a:r>
            <a:r>
              <a:rPr lang="en-US" sz="1200" b="1" dirty="0" err="1"/>
              <a:t>Olmecs</a:t>
            </a:r>
            <a:r>
              <a:rPr lang="en-US" sz="1200" b="1" dirty="0"/>
              <a:t> flourished during Mesoamerica's formative period, dating roughly from as early as 1500 BCE to about 400 BCE. Pre-Olmec cultures had flourished in the area since about 2500 BCE, but by 1600–1500 BCE, early Olmec culture had emerged, centered on the San Lorenzo </a:t>
            </a:r>
            <a:r>
              <a:rPr lang="en-US" sz="1200" b="1" dirty="0" err="1"/>
              <a:t>Tenochtitlán</a:t>
            </a:r>
            <a:r>
              <a:rPr lang="en-US" sz="1200" b="1" dirty="0"/>
              <a:t> site near the coast in southeast Veracruz. They were the first Mesoamerican civilization, and laid many of the foundations for the civilizations that followed. Among other "firsts", the Olmec appeared to practice ritual bloodletting and played the Mesoamerican ballgame, hallmarks of nearly all subsequent Mesoamerican societies. The aspect of the </a:t>
            </a:r>
            <a:r>
              <a:rPr lang="en-US" sz="1200" b="1" dirty="0" err="1"/>
              <a:t>Olmecs</a:t>
            </a:r>
            <a:r>
              <a:rPr lang="en-US" sz="1200" b="1" dirty="0"/>
              <a:t> most familiar now is their artwork, particularly the aptly named "colossal heads". The Olmec civilization was first defined through artifacts which collectors purchased on the pre-Columbian art market in the late 19th century and early 20th century. Olmec artworks are considered among ancient America's most striking..</a:t>
            </a:r>
          </a:p>
          <a:p>
            <a:pPr algn="l"/>
            <a:endParaRPr lang="en-US" sz="1200" b="1" dirty="0" smtClean="0"/>
          </a:p>
          <a:p>
            <a:pPr algn="l"/>
            <a:endParaRPr lang="en-US" sz="1200" b="1" dirty="0"/>
          </a:p>
          <a:p>
            <a:pPr algn="l"/>
            <a:r>
              <a:rPr lang="es-ES" sz="1200" b="1" dirty="0">
                <a:solidFill>
                  <a:schemeClr val="accent4">
                    <a:lumMod val="50000"/>
                  </a:schemeClr>
                </a:solidFill>
              </a:rPr>
              <a:t>La Cultura Olmeca fue la civilización que se desarrolló durante el periodo Preclásico de Mesoamérica. Aunque se han encontrado vestigios de su presencia en amplias zonas de Mesoamérica, se considera que el área nuclear olmeca — zona metropolitana— abarca la parte sureste del estado de Veracruz y el oeste de Tabasco. En ese sentido, es necesario hacer la aclaración de que el etnónimo olmeca les fue impuesto por los arqueólogos del siglo XX, y no debe ser confundido con el de los olmeca-xicalancas, que fueron un grupo que floreció en el epiclásico en sitios del centro de México, como Cacaxtla.</a:t>
            </a:r>
          </a:p>
          <a:p>
            <a:pPr algn="l"/>
            <a:endParaRPr lang="es-ES" sz="1200" b="1" dirty="0">
              <a:solidFill>
                <a:schemeClr val="accent4">
                  <a:lumMod val="50000"/>
                </a:schemeClr>
              </a:solidFill>
            </a:endParaRPr>
          </a:p>
          <a:p>
            <a:pPr algn="l"/>
            <a:r>
              <a:rPr lang="es-ES" sz="1200" b="1" dirty="0">
                <a:solidFill>
                  <a:schemeClr val="accent4">
                    <a:lumMod val="50000"/>
                  </a:schemeClr>
                </a:solidFill>
              </a:rPr>
              <a:t>Durante mucho tiempo se consideró que la olmeca era la cultura madre de la civilización mesoamericana</a:t>
            </a:r>
            <a:r>
              <a:rPr lang="es-ES" sz="1200" b="1" dirty="0" smtClean="0">
                <a:solidFill>
                  <a:schemeClr val="accent4">
                    <a:lumMod val="50000"/>
                  </a:schemeClr>
                </a:solidFill>
              </a:rPr>
              <a:t>. ​ </a:t>
            </a:r>
            <a:r>
              <a:rPr lang="es-ES" sz="1200" b="1" dirty="0">
                <a:solidFill>
                  <a:schemeClr val="accent4">
                    <a:lumMod val="50000"/>
                  </a:schemeClr>
                </a:solidFill>
              </a:rPr>
              <a:t>Sin embargo, no está claro el proceso que dio origen al estilo artístico identificado con esta sociedad, ni hasta qué punto los rasgos culturales que se revelan en la evidencia arqueológica son creación de los olmecas del área nuclear. Se sabe, por ejemplo, que algunos de los atributos propiamente olmecas pudiesen haber aparecido, primero en Chiapas o en los Valles Centrales de Oaxaca. Entre otras dudas que están pendientes de respuesta definitiva, está la cuestión de los numerosos sitios asociados a esta cultura en la Depresión del Balsas (centro de Guerrero). Sea cual haya sido el origen de la cultura olmeca, la red de intercambios comerciales entre distintas zonas de Mesoamérica contribuyó a la difusión de muchos elementos culturales que son identificados con la cultura olmeca, incluidos el culto a las montañas y a las cuevas; el culto a la Serpiente Emplumada, como deidad asociada a la agricultura, el simbolismo religioso del jade e, incluso, el propio estilo artístico, que fue reelaborado intensamente en los siglos posteriores a la declinación de los principales centros de estos tiempos</a:t>
            </a:r>
            <a:endParaRPr lang="he-IL" sz="1200" b="1" dirty="0">
              <a:solidFill>
                <a:schemeClr val="accent4">
                  <a:lumMod val="50000"/>
                </a:schemeClr>
              </a:solidFill>
            </a:endParaRPr>
          </a:p>
        </p:txBody>
      </p:sp>
    </p:spTree>
    <p:extLst>
      <p:ext uri="{BB962C8B-B14F-4D97-AF65-F5344CB8AC3E}">
        <p14:creationId xmlns:p14="http://schemas.microsoft.com/office/powerpoint/2010/main" val="345426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899804" y="5934670"/>
            <a:ext cx="3907766" cy="523220"/>
          </a:xfrm>
          <a:prstGeom prst="rect">
            <a:avLst/>
          </a:prstGeom>
          <a:noFill/>
        </p:spPr>
        <p:txBody>
          <a:bodyPr wrap="square" rtlCol="1">
            <a:spAutoFit/>
          </a:bodyPr>
          <a:lstStyle/>
          <a:p>
            <a:pPr algn="ctr"/>
            <a:r>
              <a:rPr lang="pt-BR" sz="1400" b="1" dirty="0"/>
              <a:t>Índios Ticunas. Máscara com representação de macaco, século XVIII/XIX</a:t>
            </a:r>
            <a:endParaRPr lang="he-IL" sz="1400" b="1"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23" y="349698"/>
            <a:ext cx="4291584" cy="6108192"/>
          </a:xfrm>
          <a:prstGeom prst="rect">
            <a:avLst/>
          </a:prstGeom>
        </p:spPr>
      </p:pic>
    </p:spTree>
    <p:extLst>
      <p:ext uri="{BB962C8B-B14F-4D97-AF65-F5344CB8AC3E}">
        <p14:creationId xmlns:p14="http://schemas.microsoft.com/office/powerpoint/2010/main" val="3513502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16" y="0"/>
            <a:ext cx="5150223" cy="6858000"/>
          </a:xfrm>
          <a:prstGeom prst="rect">
            <a:avLst/>
          </a:prstGeom>
        </p:spPr>
      </p:pic>
    </p:spTree>
    <p:extLst>
      <p:ext uri="{BB962C8B-B14F-4D97-AF65-F5344CB8AC3E}">
        <p14:creationId xmlns:p14="http://schemas.microsoft.com/office/powerpoint/2010/main" val="179799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26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31321" y="310551"/>
            <a:ext cx="8471140" cy="6740307"/>
          </a:xfrm>
          <a:prstGeom prst="rect">
            <a:avLst/>
          </a:prstGeom>
          <a:noFill/>
        </p:spPr>
        <p:txBody>
          <a:bodyPr wrap="square" rtlCol="1">
            <a:spAutoFit/>
          </a:bodyPr>
          <a:lstStyle/>
          <a:p>
            <a:r>
              <a:rPr lang="he-IL" sz="1400" b="1" dirty="0" smtClean="0">
                <a:solidFill>
                  <a:srgbClr val="0070C0"/>
                </a:solidFill>
              </a:rPr>
              <a:t>מקורות: מומלץ להיכנס לכל המדורים של המוזיאון (</a:t>
            </a:r>
            <a:r>
              <a:rPr lang="en-US" sz="1400" b="1" dirty="0" smtClean="0">
                <a:solidFill>
                  <a:srgbClr val="0070C0"/>
                </a:solidFill>
              </a:rPr>
              <a:t>Category</a:t>
            </a:r>
            <a:r>
              <a:rPr lang="he-IL" sz="1400" b="1" dirty="0" smtClean="0">
                <a:solidFill>
                  <a:srgbClr val="0070C0"/>
                </a:solidFill>
              </a:rPr>
              <a:t>) וראות את הערך הרב שאבד...</a:t>
            </a:r>
          </a:p>
          <a:p>
            <a:endParaRPr lang="he-IL" sz="1200" b="1" dirty="0" smtClean="0"/>
          </a:p>
          <a:p>
            <a:r>
              <a:rPr lang="en-US" sz="1200" b="1" dirty="0">
                <a:hlinkClick r:id="rId3"/>
              </a:rPr>
              <a:t>https://</a:t>
            </a:r>
            <a:r>
              <a:rPr lang="en-US" sz="1200" b="1" dirty="0" smtClean="0">
                <a:hlinkClick r:id="rId3"/>
              </a:rPr>
              <a:t>en.wikipedia.org/wiki/National_Museum_of_Brazil</a:t>
            </a:r>
            <a:endParaRPr lang="en-US" sz="1200" b="1" dirty="0" smtClean="0"/>
          </a:p>
          <a:p>
            <a:endParaRPr lang="en-US" sz="1200" b="1" dirty="0"/>
          </a:p>
          <a:p>
            <a:r>
              <a:rPr lang="en-US" sz="1200" b="1" dirty="0">
                <a:hlinkClick r:id="rId4"/>
              </a:rPr>
              <a:t>https://pt.wikipedia.org/wiki/Museu_Nacional_(Brasil</a:t>
            </a:r>
            <a:r>
              <a:rPr lang="en-US" sz="1200" b="1" dirty="0" smtClean="0">
                <a:hlinkClick r:id="rId4"/>
              </a:rPr>
              <a:t>)</a:t>
            </a:r>
            <a:endParaRPr lang="he-IL" sz="1200" b="1" dirty="0"/>
          </a:p>
          <a:p>
            <a:endParaRPr lang="he-IL" sz="1200" b="1" dirty="0"/>
          </a:p>
          <a:p>
            <a:r>
              <a:rPr lang="en-US" sz="1200" b="1" dirty="0" smtClean="0">
                <a:hlinkClick r:id="rId5"/>
              </a:rPr>
              <a:t>https://he.wikipedia.</a:t>
            </a:r>
            <a:r>
              <a:rPr lang="he-IL" sz="1200" b="1" dirty="0" smtClean="0">
                <a:hlinkClick r:id="rId5"/>
              </a:rPr>
              <a:t>מוזיאון הלאומי של ברזיל</a:t>
            </a:r>
            <a:endParaRPr lang="he-IL" sz="1200" b="1" dirty="0" smtClean="0"/>
          </a:p>
          <a:p>
            <a:endParaRPr lang="he-IL" sz="1200" b="1" dirty="0"/>
          </a:p>
          <a:p>
            <a:r>
              <a:rPr lang="en-US" sz="1200" b="1" dirty="0">
                <a:hlinkClick r:id="rId6"/>
              </a:rPr>
              <a:t>https://</a:t>
            </a:r>
            <a:r>
              <a:rPr lang="en-US" sz="1200" b="1" dirty="0" smtClean="0">
                <a:hlinkClick r:id="rId6"/>
              </a:rPr>
              <a:t>commons.wikimedia.org/wiki/Category:Collections_of_the_Museu_Nacional</a:t>
            </a:r>
            <a:endParaRPr lang="en-US" sz="1200" b="1" dirty="0" smtClean="0"/>
          </a:p>
          <a:p>
            <a:endParaRPr lang="en-US" sz="1200" b="1" dirty="0"/>
          </a:p>
          <a:p>
            <a:r>
              <a:rPr lang="en-US" sz="1200" b="1" dirty="0">
                <a:hlinkClick r:id="rId7"/>
              </a:rPr>
              <a:t>https://</a:t>
            </a:r>
            <a:r>
              <a:rPr lang="en-US" sz="1200" b="1" dirty="0" smtClean="0">
                <a:hlinkClick r:id="rId7"/>
              </a:rPr>
              <a:t>commons.wikimedia.org/wiki/Category:Cole%C3%A7%C3%A3o_Werner</a:t>
            </a:r>
            <a:endParaRPr lang="en-US" sz="1200" b="1" dirty="0" smtClean="0"/>
          </a:p>
          <a:p>
            <a:endParaRPr lang="en-US" sz="1200" b="1" dirty="0" smtClean="0"/>
          </a:p>
          <a:p>
            <a:r>
              <a:rPr lang="en-US" sz="1200" b="1" dirty="0">
                <a:hlinkClick r:id="rId8"/>
              </a:rPr>
              <a:t>https://</a:t>
            </a:r>
            <a:r>
              <a:rPr lang="en-US" sz="1200" b="1" dirty="0" smtClean="0">
                <a:hlinkClick r:id="rId8"/>
              </a:rPr>
              <a:t>commons.wikimedia.org/wiki/Category:Collection_of_mineralogy_of_the_Museu_Nacional</a:t>
            </a:r>
            <a:endParaRPr lang="en-US" sz="1200" b="1" dirty="0" smtClean="0"/>
          </a:p>
          <a:p>
            <a:endParaRPr lang="en-US" sz="1200" b="1" dirty="0"/>
          </a:p>
          <a:p>
            <a:r>
              <a:rPr lang="en-US" sz="1200" b="1" dirty="0">
                <a:hlinkClick r:id="rId9"/>
              </a:rPr>
              <a:t>https://</a:t>
            </a:r>
            <a:r>
              <a:rPr lang="en-US" sz="1200" b="1" dirty="0" smtClean="0">
                <a:hlinkClick r:id="rId9"/>
              </a:rPr>
              <a:t>commons.wikimedia.org/wiki/Category:Egyptian_antiquities_in_the_Museu_Nacional</a:t>
            </a:r>
            <a:endParaRPr lang="en-US" sz="1200" b="1" dirty="0" smtClean="0"/>
          </a:p>
          <a:p>
            <a:endParaRPr lang="en-US" sz="1200" b="1" dirty="0"/>
          </a:p>
          <a:p>
            <a:r>
              <a:rPr lang="en-US" sz="1200" b="1" dirty="0">
                <a:hlinkClick r:id="rId10"/>
              </a:rPr>
              <a:t>https://</a:t>
            </a:r>
            <a:r>
              <a:rPr lang="en-US" sz="1200" b="1" dirty="0" smtClean="0">
                <a:hlinkClick r:id="rId10"/>
              </a:rPr>
              <a:t>commons.wikimedia.org/wiki/Category:Collection_of_ethnology_of_the_Museu_Nacional</a:t>
            </a:r>
            <a:endParaRPr lang="en-US" sz="1200" b="1" dirty="0" smtClean="0"/>
          </a:p>
          <a:p>
            <a:endParaRPr lang="en-US" sz="1200" b="1" dirty="0"/>
          </a:p>
          <a:p>
            <a:r>
              <a:rPr lang="en-US" sz="1200" b="1" dirty="0">
                <a:hlinkClick r:id="rId11"/>
              </a:rPr>
              <a:t>https://</a:t>
            </a:r>
            <a:r>
              <a:rPr lang="en-US" sz="1200" b="1" dirty="0" smtClean="0">
                <a:hlinkClick r:id="rId11"/>
              </a:rPr>
              <a:t>commons.wikimedia.org/wiki/Category:Mediterranean_antiquities_in_the_Museu_Nacional</a:t>
            </a:r>
            <a:endParaRPr lang="he-IL" sz="1200" b="1" dirty="0" smtClean="0"/>
          </a:p>
          <a:p>
            <a:endParaRPr lang="he-IL" sz="1200" b="1" dirty="0"/>
          </a:p>
          <a:p>
            <a:r>
              <a:rPr lang="en-US" sz="1200" b="1" dirty="0">
                <a:hlinkClick r:id="rId12"/>
              </a:rPr>
              <a:t>https://</a:t>
            </a:r>
            <a:r>
              <a:rPr lang="en-US" sz="1200" b="1" dirty="0" smtClean="0">
                <a:hlinkClick r:id="rId12"/>
              </a:rPr>
              <a:t>commons.wikimedia.org/wiki/Category:Mummies_in_the_Museu_Nacional</a:t>
            </a:r>
            <a:endParaRPr lang="he-IL" sz="1200" b="1" dirty="0" smtClean="0"/>
          </a:p>
          <a:p>
            <a:endParaRPr lang="en-US" sz="1200" b="1" dirty="0"/>
          </a:p>
          <a:p>
            <a:r>
              <a:rPr lang="en-US" sz="1200" b="1" dirty="0">
                <a:hlinkClick r:id="rId13"/>
              </a:rPr>
              <a:t>https://</a:t>
            </a:r>
            <a:r>
              <a:rPr lang="en-US" sz="1200" b="1" dirty="0" smtClean="0">
                <a:hlinkClick r:id="rId13"/>
              </a:rPr>
              <a:t>commons.wikimedia.org/wiki/Category:Collection_of_paleontology_of_the_Museu_Nacional</a:t>
            </a:r>
            <a:endParaRPr lang="he-IL" sz="1200" b="1" dirty="0" smtClean="0"/>
          </a:p>
          <a:p>
            <a:endParaRPr lang="en-US" sz="1200" b="1" dirty="0"/>
          </a:p>
          <a:p>
            <a:r>
              <a:rPr lang="en-US" sz="1200" b="1" dirty="0">
                <a:hlinkClick r:id="rId14"/>
              </a:rPr>
              <a:t>https://</a:t>
            </a:r>
            <a:r>
              <a:rPr lang="en-US" sz="1200" b="1" dirty="0" smtClean="0">
                <a:hlinkClick r:id="rId14"/>
              </a:rPr>
              <a:t>commons.wikimedia.org/wiki/Category:Pre-Columbian_artifacts_in_the_Museu_Nacional</a:t>
            </a:r>
            <a:endParaRPr lang="he-IL" sz="1200" b="1" dirty="0" smtClean="0"/>
          </a:p>
          <a:p>
            <a:endParaRPr lang="he-IL" sz="1200" b="1" dirty="0"/>
          </a:p>
          <a:p>
            <a:r>
              <a:rPr lang="en-US" sz="1200" b="1" dirty="0">
                <a:hlinkClick r:id="rId15"/>
              </a:rPr>
              <a:t>https://commons.wikimedia.org/wiki/Category:Sala_do_Trono,_Museu_Nacional,_</a:t>
            </a:r>
            <a:r>
              <a:rPr lang="en-US" sz="1200" b="1" dirty="0" smtClean="0">
                <a:hlinkClick r:id="rId15"/>
              </a:rPr>
              <a:t>Rio_de_Janeiro</a:t>
            </a:r>
            <a:endParaRPr lang="he-IL" sz="1200" b="1" dirty="0" smtClean="0"/>
          </a:p>
          <a:p>
            <a:endParaRPr lang="he-IL" sz="1200" b="1" dirty="0"/>
          </a:p>
          <a:p>
            <a:r>
              <a:rPr lang="en-US" sz="1200" b="1" dirty="0">
                <a:hlinkClick r:id="rId16"/>
              </a:rPr>
              <a:t>https://</a:t>
            </a:r>
            <a:r>
              <a:rPr lang="en-US" sz="1200" b="1" dirty="0" smtClean="0">
                <a:hlinkClick r:id="rId16"/>
              </a:rPr>
              <a:t>commons.wikimedia.org/wiki/Category:Collection_of_zoology_of_the_Museu_Nacional</a:t>
            </a:r>
            <a:endParaRPr lang="he-IL" sz="1200" b="1" dirty="0" smtClean="0"/>
          </a:p>
          <a:p>
            <a:endParaRPr lang="he-IL" sz="1200" b="1" dirty="0"/>
          </a:p>
          <a:p>
            <a:endParaRPr lang="en-US" sz="1200" b="1" dirty="0"/>
          </a:p>
          <a:p>
            <a:endParaRPr lang="en-US" sz="1200" b="1" dirty="0"/>
          </a:p>
          <a:p>
            <a:endParaRPr lang="en-US" sz="1200" b="1" dirty="0" smtClean="0"/>
          </a:p>
          <a:p>
            <a:endParaRPr lang="en-US" sz="1200" b="1" dirty="0"/>
          </a:p>
          <a:p>
            <a:endParaRPr lang="en-US" sz="1200" b="1" dirty="0"/>
          </a:p>
          <a:p>
            <a:endParaRPr lang="he-IL" sz="1200" b="1" dirty="0"/>
          </a:p>
        </p:txBody>
      </p:sp>
    </p:spTree>
    <p:extLst>
      <p:ext uri="{BB962C8B-B14F-4D97-AF65-F5344CB8AC3E}">
        <p14:creationId xmlns:p14="http://schemas.microsoft.com/office/powerpoint/2010/main" val="320067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648" b="6415"/>
          <a:stretch/>
        </p:blipFill>
        <p:spPr>
          <a:xfrm>
            <a:off x="0" y="0"/>
            <a:ext cx="9144000" cy="6858000"/>
          </a:xfrm>
          <a:prstGeom prst="rect">
            <a:avLst/>
          </a:prstGeom>
        </p:spPr>
      </p:pic>
      <p:sp>
        <p:nvSpPr>
          <p:cNvPr id="4" name="Text Box 25"/>
          <p:cNvSpPr txBox="1">
            <a:spLocks noChangeArrowheads="1"/>
          </p:cNvSpPr>
          <p:nvPr/>
        </p:nvSpPr>
        <p:spPr bwMode="auto">
          <a:xfrm>
            <a:off x="379563" y="5140002"/>
            <a:ext cx="3838754"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he-IL" altLang="he-IL" sz="2000" b="1" dirty="0"/>
              <a:t>קלריטה ואפרים</a:t>
            </a:r>
          </a:p>
          <a:p>
            <a:pPr algn="ctr" eaLnBrk="1" hangingPunct="1">
              <a:spcBef>
                <a:spcPct val="0"/>
              </a:spcBef>
              <a:buFontTx/>
              <a:buNone/>
            </a:pPr>
            <a:r>
              <a:rPr lang="he-IL" altLang="he-IL" sz="2000" b="1" dirty="0"/>
              <a:t>הנכם מוזמנים להיכנס לאתר שלנו:</a:t>
            </a:r>
          </a:p>
          <a:p>
            <a:pPr algn="ctr" eaLnBrk="1" hangingPunct="1">
              <a:spcBef>
                <a:spcPct val="0"/>
              </a:spcBef>
              <a:buFontTx/>
              <a:buNone/>
            </a:pPr>
            <a:r>
              <a:rPr lang="en-US" altLang="he-IL" sz="2000" b="1" dirty="0">
                <a:hlinkClick r:id="rId4"/>
              </a:rPr>
              <a:t>www.clarita-efraim.com</a:t>
            </a:r>
            <a:endParaRPr lang="en-US" altLang="he-IL" sz="2000" b="1" dirty="0"/>
          </a:p>
          <a:p>
            <a:pPr algn="ctr" eaLnBrk="1" hangingPunct="1">
              <a:spcBef>
                <a:spcPct val="0"/>
              </a:spcBef>
              <a:buFontTx/>
              <a:buNone/>
            </a:pPr>
            <a:r>
              <a:rPr lang="he-IL" altLang="he-IL" sz="2000" b="1" i="1" dirty="0">
                <a:hlinkClick r:id="rId5"/>
              </a:rPr>
              <a:t>נשמח לתגובות.</a:t>
            </a:r>
            <a:endParaRPr lang="en-US" altLang="he-IL" sz="2000" b="1" i="1" dirty="0"/>
          </a:p>
        </p:txBody>
      </p:sp>
      <p:sp>
        <p:nvSpPr>
          <p:cNvPr id="3" name="TextBox 2"/>
          <p:cNvSpPr txBox="1"/>
          <p:nvPr/>
        </p:nvSpPr>
        <p:spPr>
          <a:xfrm>
            <a:off x="5175849" y="543464"/>
            <a:ext cx="3260785" cy="830997"/>
          </a:xfrm>
          <a:prstGeom prst="rect">
            <a:avLst/>
          </a:prstGeom>
          <a:noFill/>
        </p:spPr>
        <p:txBody>
          <a:bodyPr wrap="square" rtlCol="1">
            <a:spAutoFit/>
          </a:bodyPr>
          <a:lstStyle/>
          <a:p>
            <a:r>
              <a:rPr lang="he-IL" sz="1600" b="1" dirty="0" smtClean="0"/>
              <a:t>לצפייה במצגת הראשונה:</a:t>
            </a:r>
          </a:p>
          <a:p>
            <a:endParaRPr lang="he-IL" sz="1600" b="1" dirty="0"/>
          </a:p>
          <a:p>
            <a:endParaRPr lang="he-IL" sz="1600" b="1" dirty="0"/>
          </a:p>
        </p:txBody>
      </p:sp>
      <p:pic>
        <p:nvPicPr>
          <p:cNvPr id="6" name="תמונה 5" descr="המוזיאון הלאומי של ברזיל&lt;BR/&gt;מצגת ראשונה">
            <a:hlinkClick r:id="rId6" tgtFrame="&quot;_blank&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6523367" y="1086929"/>
            <a:ext cx="1790700" cy="1371600"/>
          </a:xfrm>
          <a:prstGeom prst="rect">
            <a:avLst/>
          </a:prstGeom>
          <a:noFill/>
          <a:ln>
            <a:noFill/>
          </a:ln>
        </p:spPr>
      </p:pic>
      <p:sp>
        <p:nvSpPr>
          <p:cNvPr id="7" name="מלבן 6"/>
          <p:cNvSpPr/>
          <p:nvPr/>
        </p:nvSpPr>
        <p:spPr>
          <a:xfrm>
            <a:off x="3742067" y="2633204"/>
            <a:ext cx="4572000" cy="573170"/>
          </a:xfrm>
          <a:prstGeom prst="rect">
            <a:avLst/>
          </a:prstGeom>
        </p:spPr>
        <p:txBody>
          <a:bodyPr>
            <a:spAutoFit/>
          </a:bodyPr>
          <a:lstStyle/>
          <a:p>
            <a:pPr>
              <a:lnSpc>
                <a:spcPct val="107000"/>
              </a:lnSpc>
              <a:spcAft>
                <a:spcPts val="800"/>
              </a:spcAft>
            </a:pPr>
            <a:r>
              <a:rPr lang="he-IL" sz="1200" b="1" u="sng" dirty="0">
                <a:solidFill>
                  <a:srgbClr val="000000"/>
                </a:solidFill>
                <a:latin typeface="Calibri" panose="020F0502020204030204" pitchFamily="34" charset="0"/>
                <a:ea typeface="Calibri" panose="020F0502020204030204" pitchFamily="34" charset="0"/>
                <a:hlinkClick r:id="rId6"/>
              </a:rPr>
              <a:t>המוזיאון הלאומי של ברזיל</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6"/>
              </a:rPr>
              <a:t/>
            </a:r>
            <a:b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6"/>
              </a:rPr>
            </a:br>
            <a:r>
              <a:rPr lang="he-IL" sz="1200" b="1" u="sng" dirty="0">
                <a:solidFill>
                  <a:srgbClr val="000000"/>
                </a:solidFill>
                <a:latin typeface="Calibri" panose="020F0502020204030204" pitchFamily="34" charset="0"/>
                <a:ea typeface="Calibri" panose="020F0502020204030204" pitchFamily="34" charset="0"/>
                <a:hlinkClick r:id="rId6"/>
              </a:rPr>
              <a:t>מצגת ראשונה</a:t>
            </a:r>
            <a:r>
              <a:rPr lang="en-US" b="1" dirty="0">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7065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7" y="0"/>
            <a:ext cx="8975686" cy="6858000"/>
          </a:xfrm>
          <a:prstGeom prst="rect">
            <a:avLst/>
          </a:prstGeom>
        </p:spPr>
      </p:pic>
      <p:sp>
        <p:nvSpPr>
          <p:cNvPr id="3" name="TextBox 2"/>
          <p:cNvSpPr txBox="1"/>
          <p:nvPr/>
        </p:nvSpPr>
        <p:spPr>
          <a:xfrm>
            <a:off x="4106174" y="250166"/>
            <a:ext cx="4339086" cy="338554"/>
          </a:xfrm>
          <a:prstGeom prst="rect">
            <a:avLst/>
          </a:prstGeom>
          <a:noFill/>
        </p:spPr>
        <p:txBody>
          <a:bodyPr wrap="square" rtlCol="1">
            <a:spAutoFit/>
          </a:bodyPr>
          <a:lstStyle/>
          <a:p>
            <a:pPr algn="ctr"/>
            <a:r>
              <a:rPr lang="he-IL" sz="1600" b="1" dirty="0">
                <a:solidFill>
                  <a:schemeClr val="bg1"/>
                </a:solidFill>
              </a:rPr>
              <a:t>השריפה במוזיאון ב-2 בספטמבר 2018</a:t>
            </a:r>
          </a:p>
        </p:txBody>
      </p:sp>
    </p:spTree>
    <p:extLst>
      <p:ext uri="{BB962C8B-B14F-4D97-AF65-F5344CB8AC3E}">
        <p14:creationId xmlns:p14="http://schemas.microsoft.com/office/powerpoint/2010/main" val="2642870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9"/>
            <a:ext cx="9144000" cy="6847301"/>
          </a:xfrm>
          <a:prstGeom prst="rect">
            <a:avLst/>
          </a:prstGeom>
        </p:spPr>
      </p:pic>
    </p:spTree>
    <p:extLst>
      <p:ext uri="{BB962C8B-B14F-4D97-AF65-F5344CB8AC3E}">
        <p14:creationId xmlns:p14="http://schemas.microsoft.com/office/powerpoint/2010/main" val="247926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30135" y="6214010"/>
            <a:ext cx="6866626" cy="523220"/>
          </a:xfrm>
          <a:prstGeom prst="rect">
            <a:avLst/>
          </a:prstGeom>
          <a:noFill/>
        </p:spPr>
        <p:txBody>
          <a:bodyPr wrap="square" rtlCol="1">
            <a:spAutoFit/>
          </a:bodyPr>
          <a:lstStyle/>
          <a:p>
            <a:pPr algn="ctr"/>
            <a:r>
              <a:rPr lang="en-US" sz="1400" b="1" dirty="0" smtClean="0"/>
              <a:t>Exhibition room with pieces from the collection of Brazilian indigenous ethnology from the National Museum / UFRJ, Rio de Janeiro, Brazil.</a:t>
            </a:r>
            <a:endParaRPr lang="he-IL" sz="1400" b="1"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07" y="377011"/>
            <a:ext cx="7853082" cy="5776175"/>
          </a:xfrm>
          <a:prstGeom prst="rect">
            <a:avLst/>
          </a:prstGeom>
        </p:spPr>
      </p:pic>
    </p:spTree>
    <p:extLst>
      <p:ext uri="{BB962C8B-B14F-4D97-AF65-F5344CB8AC3E}">
        <p14:creationId xmlns:p14="http://schemas.microsoft.com/office/powerpoint/2010/main" val="166451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48" y="191529"/>
            <a:ext cx="7914503" cy="6474941"/>
          </a:xfrm>
          <a:prstGeom prst="rect">
            <a:avLst/>
          </a:prstGeom>
        </p:spPr>
      </p:pic>
      <p:sp>
        <p:nvSpPr>
          <p:cNvPr id="3" name="TextBox 2"/>
          <p:cNvSpPr txBox="1"/>
          <p:nvPr/>
        </p:nvSpPr>
        <p:spPr>
          <a:xfrm>
            <a:off x="1130061" y="5132718"/>
            <a:ext cx="2743200" cy="954107"/>
          </a:xfrm>
          <a:prstGeom prst="rect">
            <a:avLst/>
          </a:prstGeom>
          <a:noFill/>
        </p:spPr>
        <p:txBody>
          <a:bodyPr wrap="square" rtlCol="1">
            <a:spAutoFit/>
          </a:bodyPr>
          <a:lstStyle/>
          <a:p>
            <a:pPr algn="ctr"/>
            <a:r>
              <a:rPr lang="en-US" sz="1400" b="1" dirty="0" smtClean="0"/>
              <a:t>Indian bows, arrows and rims. Collection of Brazilian indigenous ethnology from the National Museum Rio de Janeiro, Brazil.</a:t>
            </a:r>
            <a:endParaRPr lang="he-IL" sz="1400" b="1" dirty="0"/>
          </a:p>
        </p:txBody>
      </p:sp>
    </p:spTree>
    <p:extLst>
      <p:ext uri="{BB962C8B-B14F-4D97-AF65-F5344CB8AC3E}">
        <p14:creationId xmlns:p14="http://schemas.microsoft.com/office/powerpoint/2010/main" val="359051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8959" y="5701757"/>
            <a:ext cx="4313208" cy="738664"/>
          </a:xfrm>
          <a:prstGeom prst="rect">
            <a:avLst/>
          </a:prstGeom>
          <a:noFill/>
        </p:spPr>
        <p:txBody>
          <a:bodyPr wrap="square" rtlCol="1">
            <a:spAutoFit/>
          </a:bodyPr>
          <a:lstStyle/>
          <a:p>
            <a:pPr algn="ctr"/>
            <a:r>
              <a:rPr lang="en-US" sz="1400" b="1" dirty="0" smtClean="0"/>
              <a:t>Feathered cape with details. Part reproduced in watercolor by </a:t>
            </a:r>
            <a:r>
              <a:rPr lang="en-US" sz="1400" b="1" dirty="0" err="1" smtClean="0"/>
              <a:t>Debret</a:t>
            </a:r>
            <a:r>
              <a:rPr lang="en-US" sz="1400" b="1" dirty="0" smtClean="0"/>
              <a:t> in 1822. Collection of Brazilian indigenous ethnology</a:t>
            </a:r>
            <a:endParaRPr lang="he-IL" sz="1400" b="1"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973" y="305778"/>
            <a:ext cx="3718560" cy="6315456"/>
          </a:xfrm>
          <a:prstGeom prst="rect">
            <a:avLst/>
          </a:prstGeom>
        </p:spPr>
      </p:pic>
    </p:spTree>
    <p:extLst>
      <p:ext uri="{BB962C8B-B14F-4D97-AF65-F5344CB8AC3E}">
        <p14:creationId xmlns:p14="http://schemas.microsoft.com/office/powerpoint/2010/main" val="3908137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77081" y="6001398"/>
            <a:ext cx="4684902" cy="307777"/>
          </a:xfrm>
          <a:prstGeom prst="rect">
            <a:avLst/>
          </a:prstGeom>
          <a:noFill/>
        </p:spPr>
        <p:txBody>
          <a:bodyPr wrap="square" rtlCol="1">
            <a:spAutoFit/>
          </a:bodyPr>
          <a:lstStyle/>
          <a:p>
            <a:pPr algn="ctr"/>
            <a:r>
              <a:rPr lang="pt-BR" sz="1400" b="1" dirty="0"/>
              <a:t>Índios Carajás. Boneca em cerâmica (Estatueta </a:t>
            </a:r>
            <a:r>
              <a:rPr lang="pt-BR" sz="1400" b="1" i="1" dirty="0"/>
              <a:t>Litxocô</a:t>
            </a:r>
            <a:r>
              <a:rPr lang="pt-BR" sz="1400" b="1" dirty="0"/>
              <a:t>), s.d</a:t>
            </a:r>
            <a:endParaRPr lang="he-IL" sz="1400" b="1" dirty="0"/>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3" y="338328"/>
            <a:ext cx="3462528" cy="6181344"/>
          </a:xfrm>
          <a:prstGeom prst="rect">
            <a:avLst/>
          </a:prstGeom>
        </p:spPr>
      </p:pic>
    </p:spTree>
    <p:extLst>
      <p:ext uri="{BB962C8B-B14F-4D97-AF65-F5344CB8AC3E}">
        <p14:creationId xmlns:p14="http://schemas.microsoft.com/office/powerpoint/2010/main" val="236399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2844</Words>
  <Application>Microsoft Office PowerPoint</Application>
  <PresentationFormat>‫הצגה על המסך (4:3)</PresentationFormat>
  <Paragraphs>150</Paragraphs>
  <Slides>36</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36</vt:i4>
      </vt:variant>
    </vt:vector>
  </HeadingPairs>
  <TitlesOfParts>
    <vt:vector size="41"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47</cp:revision>
  <dcterms:created xsi:type="dcterms:W3CDTF">2018-09-07T10:59:27Z</dcterms:created>
  <dcterms:modified xsi:type="dcterms:W3CDTF">2018-09-17T20:04:05Z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11858022</vt:lpwstr>
  </property>
  <property fmtid="{D5CDD505-2E9C-101B-9397-08002B2CF9AE}" pid="3" name="NXPowerLiteSettings">
    <vt:lpwstr>C7000F7008E001</vt:lpwstr>
  </property>
  <property fmtid="{D5CDD505-2E9C-101B-9397-08002B2CF9AE}" pid="4" name="NXPowerLiteVersion">
    <vt:lpwstr>D7.1.2</vt:lpwstr>
  </property>
</Properties>
</file>